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67" r:id="rId5"/>
    <p:sldId id="259" r:id="rId6"/>
    <p:sldId id="268" r:id="rId7"/>
    <p:sldId id="271" r:id="rId8"/>
    <p:sldId id="263" r:id="rId9"/>
    <p:sldId id="269" r:id="rId10"/>
    <p:sldId id="270" r:id="rId11"/>
    <p:sldId id="272" r:id="rId12"/>
    <p:sldId id="260"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64" r:id="rId32"/>
  </p:sldIdLst>
  <p:sldSz cx="18288000" cy="10287000"/>
  <p:notesSz cx="6858000" cy="9144000"/>
  <p:embeddedFontLst>
    <p:embeddedFont>
      <p:font typeface="Calibri (MS)" panose="020B0604020202020204" charset="0"/>
      <p:regular r:id="rId34"/>
    </p:embeddedFont>
    <p:embeddedFont>
      <p:font typeface="Century Gothic" panose="020B0502020202020204" pitchFamily="34" charset="0"/>
      <p:regular r:id="rId35"/>
      <p:bold r:id="rId36"/>
      <p:italic r:id="rId37"/>
      <p:boldItalic r:id="rId38"/>
    </p:embeddedFont>
    <p:embeddedFont>
      <p:font typeface="Century Gothic Paneuropean" panose="020B0604020202020204" charset="0"/>
      <p:regular r:id="rId39"/>
    </p:embeddedFont>
    <p:embeddedFont>
      <p:font typeface="Century Gothic Paneuropean Bold" panose="020B0604020202020204" charset="0"/>
      <p:regular r:id="rId40"/>
    </p:embeddedFont>
    <p:embeddedFont>
      <p:font typeface="Century Gothic Paneuropean Italics" panose="020B0604020202020204" charset="0"/>
      <p:regular r:id="rId41"/>
    </p:embeddedFont>
    <p:embeddedFont>
      <p:font typeface="Palatino Bold" panose="020B0604020202020204" charset="0"/>
      <p:regular r:id="rId42"/>
    </p:embeddedFont>
    <p:embeddedFont>
      <p:font typeface="Palatino Bold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grpSp>
        <p:nvGrpSpPr>
          <p:cNvPr id="6" name="Group 6"/>
          <p:cNvGrpSpPr/>
          <p:nvPr/>
        </p:nvGrpSpPr>
        <p:grpSpPr>
          <a:xfrm>
            <a:off x="156667" y="3425871"/>
            <a:ext cx="7876974" cy="2710958"/>
            <a:chOff x="0" y="0"/>
            <a:chExt cx="10502632" cy="3614610"/>
          </a:xfrm>
        </p:grpSpPr>
        <p:sp>
          <p:nvSpPr>
            <p:cNvPr id="7" name="Freeform 7"/>
            <p:cNvSpPr/>
            <p:nvPr/>
          </p:nvSpPr>
          <p:spPr>
            <a:xfrm>
              <a:off x="0" y="0"/>
              <a:ext cx="10502632" cy="3614610"/>
            </a:xfrm>
            <a:custGeom>
              <a:avLst/>
              <a:gdLst/>
              <a:ahLst/>
              <a:cxnLst/>
              <a:rect l="l" t="t" r="r" b="b"/>
              <a:pathLst>
                <a:path w="10502632" h="3614610">
                  <a:moveTo>
                    <a:pt x="0" y="0"/>
                  </a:moveTo>
                  <a:lnTo>
                    <a:pt x="10502632" y="0"/>
                  </a:lnTo>
                  <a:lnTo>
                    <a:pt x="10502632" y="3614610"/>
                  </a:lnTo>
                  <a:lnTo>
                    <a:pt x="0" y="3614610"/>
                  </a:lnTo>
                  <a:close/>
                </a:path>
              </a:pathLst>
            </a:custGeom>
            <a:solidFill>
              <a:srgbClr val="000000">
                <a:alpha val="0"/>
              </a:srgbClr>
            </a:solidFill>
          </p:spPr>
        </p:sp>
        <p:sp>
          <p:nvSpPr>
            <p:cNvPr id="8" name="TextBox 8"/>
            <p:cNvSpPr txBox="1"/>
            <p:nvPr/>
          </p:nvSpPr>
          <p:spPr>
            <a:xfrm>
              <a:off x="0" y="-57150"/>
              <a:ext cx="10502632" cy="3671760"/>
            </a:xfrm>
            <a:prstGeom prst="rect">
              <a:avLst/>
            </a:prstGeom>
          </p:spPr>
          <p:txBody>
            <a:bodyPr lIns="0" tIns="0" rIns="0" bIns="0" rtlCol="0" anchor="ctr"/>
            <a:lstStyle/>
            <a:p>
              <a:pPr algn="ctr">
                <a:lnSpc>
                  <a:spcPts val="7128"/>
                </a:lnSpc>
              </a:pPr>
              <a:r>
                <a:rPr lang="en-US" sz="6600" b="1">
                  <a:solidFill>
                    <a:srgbClr val="000000"/>
                  </a:solidFill>
                  <a:latin typeface="Palatino Bold"/>
                  <a:ea typeface="Palatino Bold"/>
                  <a:cs typeface="Palatino Bold"/>
                  <a:sym typeface="Palatino Bold"/>
                </a:rPr>
                <a:t>The MINDSET </a:t>
              </a:r>
            </a:p>
            <a:p>
              <a:pPr algn="ctr">
                <a:lnSpc>
                  <a:spcPts val="7128"/>
                </a:lnSpc>
              </a:pPr>
              <a:r>
                <a:rPr lang="en-US" sz="6600" b="1" i="1">
                  <a:solidFill>
                    <a:srgbClr val="000000"/>
                  </a:solidFill>
                  <a:latin typeface="Palatino Bold Italics"/>
                  <a:ea typeface="Palatino Bold Italics"/>
                  <a:cs typeface="Palatino Bold Italics"/>
                  <a:sym typeface="Palatino Bold Italics"/>
                </a:rPr>
                <a:t>Shift</a:t>
              </a:r>
            </a:p>
          </p:txBody>
        </p:sp>
      </p:grpSp>
      <p:sp>
        <p:nvSpPr>
          <p:cNvPr id="9" name="TextBox 9"/>
          <p:cNvSpPr txBox="1"/>
          <p:nvPr/>
        </p:nvSpPr>
        <p:spPr>
          <a:xfrm>
            <a:off x="1028700" y="7753811"/>
            <a:ext cx="8238381" cy="1504489"/>
          </a:xfrm>
          <a:prstGeom prst="rect">
            <a:avLst/>
          </a:prstGeom>
        </p:spPr>
        <p:txBody>
          <a:bodyPr lIns="0" tIns="0" rIns="0" bIns="0" rtlCol="0" anchor="t">
            <a:spAutoFit/>
          </a:bodyPr>
          <a:lstStyle/>
          <a:p>
            <a:pPr algn="just">
              <a:lnSpc>
                <a:spcPts val="3888"/>
              </a:lnSpc>
            </a:pPr>
            <a:r>
              <a:rPr lang="en-US" sz="3600">
                <a:solidFill>
                  <a:srgbClr val="000000"/>
                </a:solidFill>
                <a:latin typeface="Century Gothic Paneuropean"/>
                <a:ea typeface="Century Gothic Paneuropean"/>
                <a:cs typeface="Century Gothic Paneuropean"/>
                <a:sym typeface="Century Gothic Paneuropean"/>
              </a:rPr>
              <a:t>Break Through Your Mental Blocks and Develop Strategies and Habits for Lasting Success</a:t>
            </a:r>
          </a:p>
        </p:txBody>
      </p:sp>
      <p:grpSp>
        <p:nvGrpSpPr>
          <p:cNvPr id="10" name="Group 10"/>
          <p:cNvGrpSpPr>
            <a:grpSpLocks noChangeAspect="1"/>
          </p:cNvGrpSpPr>
          <p:nvPr/>
        </p:nvGrpSpPr>
        <p:grpSpPr>
          <a:xfrm>
            <a:off x="-381000" y="-23352"/>
            <a:ext cx="18748850" cy="10530604"/>
            <a:chOff x="-3329005" y="1049181"/>
            <a:chExt cx="24384000" cy="13695680"/>
          </a:xfrm>
        </p:grpSpPr>
        <p:sp>
          <p:nvSpPr>
            <p:cNvPr id="11" name="Freeform 11" descr="Birds flying birds and a chain  AI-generated content may be incorrect."/>
            <p:cNvSpPr/>
            <p:nvPr/>
          </p:nvSpPr>
          <p:spPr>
            <a:xfrm>
              <a:off x="-3329005" y="1049181"/>
              <a:ext cx="24384000" cy="13695680"/>
            </a:xfrm>
            <a:custGeom>
              <a:avLst/>
              <a:gdLst/>
              <a:ahLst/>
              <a:cxnLst/>
              <a:rect l="l" t="t" r="r" b="b"/>
              <a:pathLst>
                <a:path w="24384000" h="13695680">
                  <a:moveTo>
                    <a:pt x="0" y="0"/>
                  </a:moveTo>
                  <a:lnTo>
                    <a:pt x="24384000" y="0"/>
                  </a:lnTo>
                  <a:lnTo>
                    <a:pt x="24384000" y="13695680"/>
                  </a:lnTo>
                  <a:lnTo>
                    <a:pt x="0" y="13695680"/>
                  </a:lnTo>
                  <a:lnTo>
                    <a:pt x="0" y="0"/>
                  </a:lnTo>
                  <a:close/>
                </a:path>
              </a:pathLst>
            </a:custGeom>
            <a:blipFill>
              <a:blip r:embed="rId4">
                <a:alphaModFix amt="19999"/>
              </a:blip>
              <a:stretch>
                <a:fillRect t="-74" b="-74"/>
              </a:stretch>
            </a:blipFill>
          </p:spPr>
        </p:sp>
      </p:grpSp>
      <p:pic>
        <p:nvPicPr>
          <p:cNvPr id="13" name="Picture 12">
            <a:extLst>
              <a:ext uri="{FF2B5EF4-FFF2-40B4-BE49-F238E27FC236}">
                <a16:creationId xmlns:a16="http://schemas.microsoft.com/office/drawing/2014/main" id="{C824B7BD-62E2-FB13-7460-BB9A41379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7200" y="-114300"/>
            <a:ext cx="2374403" cy="1679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9E1BF-BBE6-5FF7-9707-2B71FDBF174F}"/>
            </a:ext>
          </a:extLst>
        </p:cNvPr>
        <p:cNvGrpSpPr/>
        <p:nvPr/>
      </p:nvGrpSpPr>
      <p:grpSpPr>
        <a:xfrm>
          <a:off x="0" y="0"/>
          <a:ext cx="0" cy="0"/>
          <a:chOff x="0" y="0"/>
          <a:chExt cx="0" cy="0"/>
        </a:xfrm>
      </p:grpSpPr>
      <p:sp>
        <p:nvSpPr>
          <p:cNvPr id="5" name="Freeform 5" descr="A blue sky with white clouds  AI-generated content may be incorrect.">
            <a:extLst>
              <a:ext uri="{FF2B5EF4-FFF2-40B4-BE49-F238E27FC236}">
                <a16:creationId xmlns:a16="http://schemas.microsoft.com/office/drawing/2014/main" id="{0F1FB4EE-7997-93CB-060C-B4452C4903EE}"/>
              </a:ext>
            </a:extLst>
          </p:cNvPr>
          <p:cNvSpPr/>
          <p:nvPr/>
        </p:nvSpPr>
        <p:spPr>
          <a:xfrm>
            <a:off x="-30" y="0"/>
            <a:ext cx="18288000" cy="1028700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2">
              <a:alphaModFix amt="19999"/>
            </a:blip>
            <a:stretch>
              <a:fillRect t="-9202" b="-9202"/>
            </a:stretch>
          </a:blipFill>
        </p:spPr>
        <p:txBody>
          <a:bodyPr/>
          <a:lstStyle/>
          <a:p>
            <a:endParaRPr lang="en-US" dirty="0"/>
          </a:p>
        </p:txBody>
      </p:sp>
      <p:grpSp>
        <p:nvGrpSpPr>
          <p:cNvPr id="2" name="Group 2">
            <a:extLst>
              <a:ext uri="{FF2B5EF4-FFF2-40B4-BE49-F238E27FC236}">
                <a16:creationId xmlns:a16="http://schemas.microsoft.com/office/drawing/2014/main" id="{232B3A1B-3223-B191-C772-906FB9E9047E}"/>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877C3D22-CCF5-657C-A91D-8349A2BB5D86}"/>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grpSp>
        <p:nvGrpSpPr>
          <p:cNvPr id="9" name="Group 9">
            <a:extLst>
              <a:ext uri="{FF2B5EF4-FFF2-40B4-BE49-F238E27FC236}">
                <a16:creationId xmlns:a16="http://schemas.microsoft.com/office/drawing/2014/main" id="{828A19A6-85F7-A63D-F51C-A400294E82B5}"/>
              </a:ext>
            </a:extLst>
          </p:cNvPr>
          <p:cNvGrpSpPr/>
          <p:nvPr/>
        </p:nvGrpSpPr>
        <p:grpSpPr>
          <a:xfrm>
            <a:off x="1167898" y="2797996"/>
            <a:ext cx="14018321" cy="1379225"/>
            <a:chOff x="0" y="0"/>
            <a:chExt cx="15679755" cy="1838966"/>
          </a:xfrm>
        </p:grpSpPr>
        <p:sp>
          <p:nvSpPr>
            <p:cNvPr id="10" name="Freeform 10">
              <a:extLst>
                <a:ext uri="{FF2B5EF4-FFF2-40B4-BE49-F238E27FC236}">
                  <a16:creationId xmlns:a16="http://schemas.microsoft.com/office/drawing/2014/main" id="{807D8A3F-2435-AB87-E0A9-ECE8F8C1FE6E}"/>
                </a:ext>
              </a:extLst>
            </p:cNvPr>
            <p:cNvSpPr/>
            <p:nvPr/>
          </p:nvSpPr>
          <p:spPr>
            <a:xfrm>
              <a:off x="0" y="0"/>
              <a:ext cx="15348000" cy="1527860"/>
            </a:xfrm>
            <a:custGeom>
              <a:avLst/>
              <a:gdLst/>
              <a:ahLst/>
              <a:cxnLst/>
              <a:rect l="l" t="t" r="r" b="b"/>
              <a:pathLst>
                <a:path w="15348000" h="1527860">
                  <a:moveTo>
                    <a:pt x="0" y="0"/>
                  </a:moveTo>
                  <a:lnTo>
                    <a:pt x="15348000" y="0"/>
                  </a:lnTo>
                  <a:lnTo>
                    <a:pt x="15348000" y="1527860"/>
                  </a:lnTo>
                  <a:lnTo>
                    <a:pt x="0" y="1527860"/>
                  </a:lnTo>
                  <a:close/>
                </a:path>
              </a:pathLst>
            </a:custGeom>
            <a:solidFill>
              <a:srgbClr val="000000">
                <a:alpha val="0"/>
              </a:srgbClr>
            </a:solidFill>
          </p:spPr>
        </p:sp>
        <p:sp>
          <p:nvSpPr>
            <p:cNvPr id="11" name="TextBox 11">
              <a:extLst>
                <a:ext uri="{FF2B5EF4-FFF2-40B4-BE49-F238E27FC236}">
                  <a16:creationId xmlns:a16="http://schemas.microsoft.com/office/drawing/2014/main" id="{C8F2C5FF-B378-75B2-AB82-AAAF2D31F253}"/>
                </a:ext>
              </a:extLst>
            </p:cNvPr>
            <p:cNvSpPr txBox="1"/>
            <p:nvPr/>
          </p:nvSpPr>
          <p:spPr>
            <a:xfrm>
              <a:off x="331757" y="301581"/>
              <a:ext cx="15347998" cy="1537385"/>
            </a:xfrm>
            <a:prstGeom prst="rect">
              <a:avLst/>
            </a:prstGeom>
          </p:spPr>
          <p:txBody>
            <a:bodyPr lIns="0" tIns="0" rIns="0" bIns="0" rtlCol="0" anchor="ct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Now David was greatly distressed, for the people spoke of stoning him, because the soul of all the people was grieved, every man for his sons and his daughters. But David strengthened himself in the Lord his God</a:t>
              </a:r>
              <a:r>
                <a:rPr lang="en-US" sz="3600" b="1" dirty="0">
                  <a:solidFill>
                    <a:srgbClr val="000000"/>
                  </a:solidFill>
                  <a:latin typeface="Century Gothic Paneuropean"/>
                  <a:ea typeface="Century Gothic Paneuropean"/>
                  <a:cs typeface="Century Gothic Paneuropean"/>
                  <a:sym typeface="Century Gothic Paneuropean"/>
                </a:rPr>
                <a:t>. —1 Samuel 30:6 (NKJV)  </a:t>
              </a:r>
            </a:p>
            <a:p>
              <a:pPr algn="just">
                <a:lnSpc>
                  <a:spcPts val="3839"/>
                </a:lnSpc>
              </a:pPr>
              <a:endParaRPr lang="en-US" sz="3600" i="1" dirty="0">
                <a:solidFill>
                  <a:srgbClr val="000000"/>
                </a:solidFill>
                <a:latin typeface="Century Gothic Paneuropean"/>
                <a:ea typeface="Century Gothic Paneuropean"/>
                <a:cs typeface="Century Gothic Paneuropean"/>
                <a:sym typeface="Century Gothic Paneuropean"/>
              </a:endParaRP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endParaRPr lang="en-US" sz="3600" b="1" dirty="0">
                <a:solidFill>
                  <a:srgbClr val="000000"/>
                </a:solidFill>
                <a:latin typeface="Century Gothic Paneuropean"/>
                <a:ea typeface="Century Gothic Paneuropean"/>
                <a:cs typeface="Century Gothic Paneuropean"/>
                <a:sym typeface="Century Gothic Paneuropean"/>
              </a:endParaRPr>
            </a:p>
          </p:txBody>
        </p:sp>
      </p:grpSp>
      <p:sp>
        <p:nvSpPr>
          <p:cNvPr id="37" name="TextBox 34">
            <a:extLst>
              <a:ext uri="{FF2B5EF4-FFF2-40B4-BE49-F238E27FC236}">
                <a16:creationId xmlns:a16="http://schemas.microsoft.com/office/drawing/2014/main" id="{422185EC-8C3F-D4FB-3301-588AEEC1EE21}"/>
              </a:ext>
            </a:extLst>
          </p:cNvPr>
          <p:cNvSpPr txBox="1"/>
          <p:nvPr/>
        </p:nvSpPr>
        <p:spPr>
          <a:xfrm>
            <a:off x="1167898" y="4940853"/>
            <a:ext cx="13314299" cy="848490"/>
          </a:xfrm>
          <a:prstGeom prst="rect">
            <a:avLst/>
          </a:prstGeom>
        </p:spPr>
        <p:txBody>
          <a:bodyPr lIns="0" tIns="0" rIns="0" bIns="0" rtlCol="0" anchor="ctr"/>
          <a:lstStyle/>
          <a:p>
            <a:pPr marL="323849" lvl="1" algn="just">
              <a:lnSpc>
                <a:spcPts val="3599"/>
              </a:lnSpc>
            </a:pPr>
            <a:endParaRPr lang="en-US" sz="2999" i="1" dirty="0">
              <a:solidFill>
                <a:srgbClr val="000000"/>
              </a:solidFill>
              <a:latin typeface="Century Gothic Paneuropean Italics"/>
              <a:ea typeface="Century Gothic Paneuropean Italics"/>
              <a:cs typeface="Century Gothic Paneuropean Italics"/>
              <a:sym typeface="Century Gothic Paneuropean Italics"/>
            </a:endParaRPr>
          </a:p>
        </p:txBody>
      </p:sp>
      <p:sp>
        <p:nvSpPr>
          <p:cNvPr id="39" name="TextBox 38">
            <a:extLst>
              <a:ext uri="{FF2B5EF4-FFF2-40B4-BE49-F238E27FC236}">
                <a16:creationId xmlns:a16="http://schemas.microsoft.com/office/drawing/2014/main" id="{7C14310B-BBF5-6929-ED52-11A5CC11B316}"/>
              </a:ext>
            </a:extLst>
          </p:cNvPr>
          <p:cNvSpPr txBox="1"/>
          <p:nvPr/>
        </p:nvSpPr>
        <p:spPr>
          <a:xfrm>
            <a:off x="1668210" y="5789343"/>
            <a:ext cx="13314299" cy="2062103"/>
          </a:xfrm>
          <a:prstGeom prst="rect">
            <a:avLst/>
          </a:prstGeom>
          <a:noFill/>
        </p:spPr>
        <p:txBody>
          <a:bodyPr wrap="square">
            <a:spAutoFit/>
          </a:bodyPr>
          <a:lstStyle/>
          <a:p>
            <a:r>
              <a:rPr lang="en-US" sz="3200" dirty="0">
                <a:latin typeface="Century Gothic" panose="020B0502020202020204" pitchFamily="34" charset="0"/>
              </a:rPr>
              <a:t>David chose to strengthen himself in the Lord. This happened during a time of burnout and discouragement. Strengthening himself in God helped him rise again and move forward. Joy became his strength.</a:t>
            </a:r>
          </a:p>
        </p:txBody>
      </p:sp>
      <p:grpSp>
        <p:nvGrpSpPr>
          <p:cNvPr id="12" name="Group 12">
            <a:extLst>
              <a:ext uri="{FF2B5EF4-FFF2-40B4-BE49-F238E27FC236}">
                <a16:creationId xmlns:a16="http://schemas.microsoft.com/office/drawing/2014/main" id="{A8BC0CDF-D343-0E06-F742-2A5E3684CB1A}"/>
              </a:ext>
            </a:extLst>
          </p:cNvPr>
          <p:cNvGrpSpPr>
            <a:grpSpLocks noChangeAspect="1"/>
          </p:cNvGrpSpPr>
          <p:nvPr/>
        </p:nvGrpSpPr>
        <p:grpSpPr>
          <a:xfrm rot="-3727197">
            <a:off x="11675620" y="2918584"/>
            <a:ext cx="11658600" cy="6557962"/>
            <a:chOff x="0" y="0"/>
            <a:chExt cx="15544800" cy="8743950"/>
          </a:xfrm>
        </p:grpSpPr>
        <p:sp>
          <p:nvSpPr>
            <p:cNvPr id="13" name="Freeform 13">
              <a:extLst>
                <a:ext uri="{FF2B5EF4-FFF2-40B4-BE49-F238E27FC236}">
                  <a16:creationId xmlns:a16="http://schemas.microsoft.com/office/drawing/2014/main" id="{9A5DFB76-A1C6-ACEF-D304-D4D9684C505F}"/>
                </a:ext>
              </a:extLst>
            </p:cNvPr>
            <p:cNvSpPr/>
            <p:nvPr/>
          </p:nvSpPr>
          <p:spPr>
            <a:xfrm>
              <a:off x="0" y="0"/>
              <a:ext cx="15544800" cy="8743950"/>
            </a:xfrm>
            <a:custGeom>
              <a:avLst/>
              <a:gdLst/>
              <a:ahLst/>
              <a:cxnLst/>
              <a:rect l="l" t="t" r="r" b="b"/>
              <a:pathLst>
                <a:path w="15544800" h="8743950">
                  <a:moveTo>
                    <a:pt x="0" y="0"/>
                  </a:moveTo>
                  <a:lnTo>
                    <a:pt x="15544800" y="0"/>
                  </a:lnTo>
                  <a:lnTo>
                    <a:pt x="15544800" y="8743950"/>
                  </a:lnTo>
                  <a:lnTo>
                    <a:pt x="0" y="8743950"/>
                  </a:lnTo>
                  <a:lnTo>
                    <a:pt x="0" y="0"/>
                  </a:lnTo>
                  <a:close/>
                </a:path>
              </a:pathLst>
            </a:custGeom>
            <a:blipFill>
              <a:blip r:embed="rId4"/>
              <a:stretch>
                <a:fillRect/>
              </a:stretch>
            </a:blipFill>
          </p:spPr>
        </p:sp>
      </p:grpSp>
      <p:pic>
        <p:nvPicPr>
          <p:cNvPr id="4" name="Picture 3">
            <a:extLst>
              <a:ext uri="{FF2B5EF4-FFF2-40B4-BE49-F238E27FC236}">
                <a16:creationId xmlns:a16="http://schemas.microsoft.com/office/drawing/2014/main" id="{F9FF62EC-7623-2632-395F-A74DA6D5E5BC}"/>
              </a:ext>
            </a:extLst>
          </p:cNvPr>
          <p:cNvPicPr>
            <a:picLocks noChangeAspect="1"/>
          </p:cNvPicPr>
          <p:nvPr/>
        </p:nvPicPr>
        <p:blipFill>
          <a:blip r:embed="rId5"/>
          <a:stretch>
            <a:fillRect/>
          </a:stretch>
        </p:blipFill>
        <p:spPr>
          <a:xfrm>
            <a:off x="15572967" y="-148040"/>
            <a:ext cx="2377646" cy="1682642"/>
          </a:xfrm>
          <a:prstGeom prst="rect">
            <a:avLst/>
          </a:prstGeom>
        </p:spPr>
      </p:pic>
      <p:cxnSp>
        <p:nvCxnSpPr>
          <p:cNvPr id="7" name="Straight Connector 6">
            <a:extLst>
              <a:ext uri="{FF2B5EF4-FFF2-40B4-BE49-F238E27FC236}">
                <a16:creationId xmlns:a16="http://schemas.microsoft.com/office/drawing/2014/main" id="{A747674D-8B66-8594-CD9C-94B9C7DA76C8}"/>
              </a:ext>
            </a:extLst>
          </p:cNvPr>
          <p:cNvCxnSpPr>
            <a:cxnSpLocks/>
          </p:cNvCxnSpPr>
          <p:nvPr/>
        </p:nvCxnSpPr>
        <p:spPr>
          <a:xfrm>
            <a:off x="1066800" y="1333500"/>
            <a:ext cx="0" cy="360735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17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22B53-D839-E5AE-7565-DB04FECEC8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3B4C9F-DCA5-E068-162C-E131B3161A52}"/>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D28D4C73-3AC8-6469-C593-0A7862788F1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53807853-AB48-6F12-584F-7E693DE41DBA}"/>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70847666-E708-B6BE-1B5E-F483AEE6E0B2}"/>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F3B8FA80-0B82-D089-6252-8BC4C881CE0B}"/>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F3F2A337-C995-9754-E232-E767CE2E6B65}"/>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burnout, discouragement, emotional numbness.</a:t>
            </a:r>
          </a:p>
        </p:txBody>
      </p:sp>
      <p:sp>
        <p:nvSpPr>
          <p:cNvPr id="12" name="TextBox 12">
            <a:extLst>
              <a:ext uri="{FF2B5EF4-FFF2-40B4-BE49-F238E27FC236}">
                <a16:creationId xmlns:a16="http://schemas.microsoft.com/office/drawing/2014/main" id="{A99740E5-649F-366C-98D2-4EA73C26B232}"/>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Joy is strength, not mood.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Heaviness clouds vision and slows momentum.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Joy refuels faith for the long game.  </a:t>
            </a:r>
          </a:p>
        </p:txBody>
      </p:sp>
      <p:sp>
        <p:nvSpPr>
          <p:cNvPr id="16" name="TextBox 6">
            <a:extLst>
              <a:ext uri="{FF2B5EF4-FFF2-40B4-BE49-F238E27FC236}">
                <a16:creationId xmlns:a16="http://schemas.microsoft.com/office/drawing/2014/main" id="{8D1E162F-7CCF-52BD-2C97-F8BC52BB4167}"/>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0BBA1C94-781B-1F1E-C44A-02FFD8CA041A}"/>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74178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p:cNvSpPr txBox="1"/>
          <p:nvPr/>
        </p:nvSpPr>
        <p:spPr>
          <a:xfrm>
            <a:off x="1676400" y="1409700"/>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3. Fruit of Peace </a:t>
            </a:r>
          </a:p>
        </p:txBody>
      </p:sp>
      <p:sp>
        <p:nvSpPr>
          <p:cNvPr id="9" name="TextBox 9"/>
          <p:cNvSpPr txBox="1"/>
          <p:nvPr/>
        </p:nvSpPr>
        <p:spPr>
          <a:xfrm>
            <a:off x="1669026" y="3314700"/>
            <a:ext cx="13944600" cy="2636619"/>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And the peace of God, which surpasses all understanding, will guard your hearts and minds through Christ Jesus. </a:t>
            </a:r>
          </a:p>
          <a:p>
            <a:pPr algn="just">
              <a:lnSpc>
                <a:spcPts val="3839"/>
              </a:lnSpc>
            </a:pPr>
            <a:r>
              <a:rPr lang="en-US" sz="3600" b="1" i="1" dirty="0">
                <a:solidFill>
                  <a:srgbClr val="000000"/>
                </a:solidFill>
                <a:latin typeface="Century Gothic Paneuropean"/>
                <a:ea typeface="Century Gothic Paneuropean"/>
                <a:cs typeface="Century Gothic Paneuropean"/>
                <a:sym typeface="Century Gothic Paneuropean"/>
              </a:rPr>
              <a:t>                                                           </a:t>
            </a:r>
          </a:p>
          <a:p>
            <a:pPr algn="just">
              <a:lnSpc>
                <a:spcPts val="3839"/>
              </a:lnSpc>
            </a:pPr>
            <a:r>
              <a:rPr lang="en-US" sz="3600" b="1" i="1" dirty="0">
                <a:solidFill>
                  <a:srgbClr val="000000"/>
                </a:solidFill>
                <a:latin typeface="Century Gothic Paneuropean"/>
                <a:ea typeface="Century Gothic Paneuropean"/>
                <a:cs typeface="Century Gothic Paneuropean"/>
                <a:sym typeface="Century Gothic Paneuropean"/>
              </a:rPr>
              <a:t>                                                                   — </a:t>
            </a:r>
            <a:r>
              <a:rPr lang="en-US" sz="3600" b="1" dirty="0">
                <a:solidFill>
                  <a:srgbClr val="000000"/>
                </a:solidFill>
                <a:latin typeface="Century Gothic Paneuropean"/>
                <a:ea typeface="Century Gothic Paneuropean"/>
                <a:cs typeface="Century Gothic Paneuropean"/>
                <a:sym typeface="Century Gothic Paneuropean"/>
              </a:rPr>
              <a:t>Philippians 4:7 (NKJV)  </a:t>
            </a:r>
          </a:p>
        </p:txBody>
      </p:sp>
      <p:sp>
        <p:nvSpPr>
          <p:cNvPr id="10" name="TextBox 9">
            <a:extLst>
              <a:ext uri="{FF2B5EF4-FFF2-40B4-BE49-F238E27FC236}">
                <a16:creationId xmlns:a16="http://schemas.microsoft.com/office/drawing/2014/main" id="{A37A51FB-C489-17F8-E314-5A9A65DC0E88}"/>
              </a:ext>
            </a:extLst>
          </p:cNvPr>
          <p:cNvSpPr txBox="1"/>
          <p:nvPr/>
        </p:nvSpPr>
        <p:spPr>
          <a:xfrm>
            <a:off x="2171715" y="2081996"/>
            <a:ext cx="10744200" cy="584775"/>
          </a:xfrm>
          <a:prstGeom prst="rect">
            <a:avLst/>
          </a:prstGeom>
          <a:noFill/>
        </p:spPr>
        <p:txBody>
          <a:bodyPr wrap="square" rtlCol="0">
            <a:spAutoFit/>
          </a:bodyPr>
          <a:lstStyle/>
          <a:p>
            <a:r>
              <a:rPr lang="en-US" sz="3200" i="1" dirty="0">
                <a:latin typeface="Century Gothic" panose="020B0502020202020204" pitchFamily="34" charset="0"/>
              </a:rPr>
              <a:t>(Calming Anxiety and Mental Noise)  </a:t>
            </a:r>
          </a:p>
        </p:txBody>
      </p:sp>
      <p:cxnSp>
        <p:nvCxnSpPr>
          <p:cNvPr id="11" name="Straight Connector 10">
            <a:extLst>
              <a:ext uri="{FF2B5EF4-FFF2-40B4-BE49-F238E27FC236}">
                <a16:creationId xmlns:a16="http://schemas.microsoft.com/office/drawing/2014/main" id="{5F2BDFAF-B435-6036-C242-A2A5A2A03D34}"/>
              </a:ext>
            </a:extLst>
          </p:cNvPr>
          <p:cNvCxnSpPr>
            <a:cxnSpLocks/>
          </p:cNvCxnSpPr>
          <p:nvPr/>
        </p:nvCxnSpPr>
        <p:spPr>
          <a:xfrm>
            <a:off x="1295400" y="3314700"/>
            <a:ext cx="0" cy="190500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8CFED689-53A3-AB08-A0E7-C75F4E67E850}"/>
              </a:ext>
            </a:extLst>
          </p:cNvPr>
          <p:cNvSpPr txBox="1"/>
          <p:nvPr/>
        </p:nvSpPr>
        <p:spPr>
          <a:xfrm>
            <a:off x="1676400" y="6635344"/>
            <a:ext cx="13314299" cy="1569660"/>
          </a:xfrm>
          <a:prstGeom prst="rect">
            <a:avLst/>
          </a:prstGeom>
          <a:noFill/>
        </p:spPr>
        <p:txBody>
          <a:bodyPr wrap="square">
            <a:spAutoFit/>
          </a:bodyPr>
          <a:lstStyle/>
          <a:p>
            <a:r>
              <a:rPr lang="en-US" sz="3200" dirty="0">
                <a:latin typeface="Century Gothic" panose="020B0502020202020204" pitchFamily="34" charset="0"/>
              </a:rPr>
              <a:t>True peace comes from God and calms anxiety and mental noise. Business people often have busy minds, but peace restores clarity and helps with right decision-making.</a:t>
            </a:r>
          </a:p>
        </p:txBody>
      </p:sp>
      <p:pic>
        <p:nvPicPr>
          <p:cNvPr id="12" name="Picture 11">
            <a:extLst>
              <a:ext uri="{FF2B5EF4-FFF2-40B4-BE49-F238E27FC236}">
                <a16:creationId xmlns:a16="http://schemas.microsoft.com/office/drawing/2014/main" id="{076C0D6A-4130-297C-8881-DD9D6C513EE1}"/>
              </a:ext>
            </a:extLst>
          </p:cNvPr>
          <p:cNvPicPr>
            <a:picLocks noChangeAspect="1"/>
          </p:cNvPicPr>
          <p:nvPr/>
        </p:nvPicPr>
        <p:blipFill>
          <a:blip r:embed="rId4"/>
          <a:stretch>
            <a:fillRect/>
          </a:stretch>
        </p:blipFill>
        <p:spPr>
          <a:xfrm>
            <a:off x="15697200" y="-114300"/>
            <a:ext cx="2377646" cy="16826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36E9-43E7-037C-1CAD-5AC404F44D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C51BB1-8AEF-BD0B-4BE0-DB234CA5C9BB}"/>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FE9785D3-9CEF-0534-0583-1F19B6AE3B42}"/>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9AAB7D76-25F7-74F1-CB4F-2BE73B57DF09}"/>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FB5DFF5C-D1AF-4A0D-8B57-EBC7EACA6A84}"/>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4DD2B6AC-EA23-A7E4-4740-0184232FEA1E}"/>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561E680A-1347-0AD6-C003-D3E7083A3089}"/>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anxiety, overthinking, decision paralysis.</a:t>
            </a:r>
          </a:p>
        </p:txBody>
      </p:sp>
      <p:sp>
        <p:nvSpPr>
          <p:cNvPr id="12" name="TextBox 12">
            <a:extLst>
              <a:ext uri="{FF2B5EF4-FFF2-40B4-BE49-F238E27FC236}">
                <a16:creationId xmlns:a16="http://schemas.microsoft.com/office/drawing/2014/main" id="{7245FD89-CA9C-11A2-BF9B-95330EAD2DB9}"/>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Anxiety hijacks focus and drains energy.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Peace guards both heart and mind.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Peace restores clarity for right decisions.  </a:t>
            </a:r>
          </a:p>
        </p:txBody>
      </p:sp>
      <p:sp>
        <p:nvSpPr>
          <p:cNvPr id="16" name="TextBox 6">
            <a:extLst>
              <a:ext uri="{FF2B5EF4-FFF2-40B4-BE49-F238E27FC236}">
                <a16:creationId xmlns:a16="http://schemas.microsoft.com/office/drawing/2014/main" id="{FB465080-840A-08A7-40DB-F69D5298CAA6}"/>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7E40BECE-38A0-19C0-60DF-3F291AA129CF}"/>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183178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F994-9882-3AB6-515D-41958892A9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49A1EB-54CA-C647-3CDE-5159B9ED699B}"/>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7BD0682A-5014-96E2-D192-38E62418E56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50D17B86-B442-708C-BCA3-5C40777A1A14}"/>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BD276994-E48F-E597-85C2-6C52EE19F4FB}"/>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A4E0A7F3-81B0-DDA6-88EA-5CAB5AE98378}"/>
              </a:ext>
            </a:extLst>
          </p:cNvPr>
          <p:cNvSpPr txBox="1"/>
          <p:nvPr/>
        </p:nvSpPr>
        <p:spPr>
          <a:xfrm>
            <a:off x="1676400" y="1409700"/>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4. Fruit of Patience</a:t>
            </a:r>
          </a:p>
        </p:txBody>
      </p:sp>
      <p:sp>
        <p:nvSpPr>
          <p:cNvPr id="9" name="TextBox 9">
            <a:extLst>
              <a:ext uri="{FF2B5EF4-FFF2-40B4-BE49-F238E27FC236}">
                <a16:creationId xmlns:a16="http://schemas.microsoft.com/office/drawing/2014/main" id="{8AE6E65F-97E7-3784-4217-58748D3F02C3}"/>
              </a:ext>
            </a:extLst>
          </p:cNvPr>
          <p:cNvSpPr txBox="1"/>
          <p:nvPr/>
        </p:nvSpPr>
        <p:spPr>
          <a:xfrm>
            <a:off x="1676400" y="3346363"/>
            <a:ext cx="13944600" cy="2636619"/>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And the peace of God, which surpasses all understanding, will guard your hearts and minds through Christ Jesus. </a:t>
            </a:r>
          </a:p>
          <a:p>
            <a:pPr algn="just">
              <a:lnSpc>
                <a:spcPts val="3839"/>
              </a:lnSpc>
            </a:pPr>
            <a:r>
              <a:rPr lang="en-US" sz="3600" b="1" i="1" dirty="0">
                <a:solidFill>
                  <a:srgbClr val="000000"/>
                </a:solidFill>
                <a:latin typeface="Century Gothic Paneuropean"/>
                <a:ea typeface="Century Gothic Paneuropean"/>
                <a:cs typeface="Century Gothic Paneuropean"/>
                <a:sym typeface="Century Gothic Paneuropean"/>
              </a:rPr>
              <a:t>                                                           </a:t>
            </a:r>
          </a:p>
          <a:p>
            <a:pPr algn="just">
              <a:lnSpc>
                <a:spcPts val="3839"/>
              </a:lnSpc>
            </a:pPr>
            <a:r>
              <a:rPr lang="en-US" sz="3600" b="1" i="1" dirty="0">
                <a:solidFill>
                  <a:srgbClr val="000000"/>
                </a:solidFill>
                <a:latin typeface="Century Gothic Paneuropean"/>
                <a:ea typeface="Century Gothic Paneuropean"/>
                <a:cs typeface="Century Gothic Paneuropean"/>
                <a:sym typeface="Century Gothic Paneuropean"/>
              </a:rPr>
              <a:t>                                                                   — </a:t>
            </a:r>
            <a:r>
              <a:rPr lang="en-US" sz="3600" b="1" dirty="0">
                <a:solidFill>
                  <a:srgbClr val="000000"/>
                </a:solidFill>
                <a:latin typeface="Century Gothic Paneuropean"/>
                <a:ea typeface="Century Gothic Paneuropean"/>
                <a:cs typeface="Century Gothic Paneuropean"/>
                <a:sym typeface="Century Gothic Paneuropean"/>
              </a:rPr>
              <a:t>Philippians 4:7 (NKJV)  </a:t>
            </a:r>
          </a:p>
        </p:txBody>
      </p:sp>
      <p:sp>
        <p:nvSpPr>
          <p:cNvPr id="10" name="TextBox 9">
            <a:extLst>
              <a:ext uri="{FF2B5EF4-FFF2-40B4-BE49-F238E27FC236}">
                <a16:creationId xmlns:a16="http://schemas.microsoft.com/office/drawing/2014/main" id="{755562CC-1268-A084-FF2E-6332BC6C2D0A}"/>
              </a:ext>
            </a:extLst>
          </p:cNvPr>
          <p:cNvSpPr txBox="1"/>
          <p:nvPr/>
        </p:nvSpPr>
        <p:spPr>
          <a:xfrm>
            <a:off x="2171715" y="2081996"/>
            <a:ext cx="10744200" cy="584775"/>
          </a:xfrm>
          <a:prstGeom prst="rect">
            <a:avLst/>
          </a:prstGeom>
          <a:noFill/>
        </p:spPr>
        <p:txBody>
          <a:bodyPr wrap="square" rtlCol="0">
            <a:spAutoFit/>
          </a:bodyPr>
          <a:lstStyle/>
          <a:p>
            <a:r>
              <a:rPr lang="en-US" sz="3200" i="1" dirty="0">
                <a:latin typeface="Century Gothic" panose="020B0502020202020204" pitchFamily="34" charset="0"/>
              </a:rPr>
              <a:t>(Healing Frustration and Impulsiveness)  </a:t>
            </a:r>
          </a:p>
        </p:txBody>
      </p:sp>
      <p:cxnSp>
        <p:nvCxnSpPr>
          <p:cNvPr id="11" name="Straight Connector 10">
            <a:extLst>
              <a:ext uri="{FF2B5EF4-FFF2-40B4-BE49-F238E27FC236}">
                <a16:creationId xmlns:a16="http://schemas.microsoft.com/office/drawing/2014/main" id="{8A77033E-8F7A-33BA-424F-58F7B1DE8C79}"/>
              </a:ext>
            </a:extLst>
          </p:cNvPr>
          <p:cNvCxnSpPr>
            <a:cxnSpLocks/>
          </p:cNvCxnSpPr>
          <p:nvPr/>
        </p:nvCxnSpPr>
        <p:spPr>
          <a:xfrm>
            <a:off x="1295400" y="3314700"/>
            <a:ext cx="0" cy="190500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1D70DCA3-FC04-085C-546D-02CF6C7DACDC}"/>
              </a:ext>
            </a:extLst>
          </p:cNvPr>
          <p:cNvSpPr txBox="1"/>
          <p:nvPr/>
        </p:nvSpPr>
        <p:spPr>
          <a:xfrm>
            <a:off x="1676400" y="6635344"/>
            <a:ext cx="13314299" cy="1569660"/>
          </a:xfrm>
          <a:prstGeom prst="rect">
            <a:avLst/>
          </a:prstGeom>
          <a:noFill/>
        </p:spPr>
        <p:txBody>
          <a:bodyPr wrap="square">
            <a:spAutoFit/>
          </a:bodyPr>
          <a:lstStyle/>
          <a:p>
            <a:r>
              <a:rPr lang="en-US" sz="3200" dirty="0">
                <a:latin typeface="Century Gothic" panose="020B0502020202020204" pitchFamily="34" charset="0"/>
              </a:rPr>
              <a:t>True peace comes from God and calms anxiety and mental noise. Business people often have busy minds, but peace restores clarity and helps with right decision-making.</a:t>
            </a:r>
          </a:p>
        </p:txBody>
      </p:sp>
      <p:pic>
        <p:nvPicPr>
          <p:cNvPr id="12" name="Picture 11">
            <a:extLst>
              <a:ext uri="{FF2B5EF4-FFF2-40B4-BE49-F238E27FC236}">
                <a16:creationId xmlns:a16="http://schemas.microsoft.com/office/drawing/2014/main" id="{E6574AE4-892D-1F35-0BA3-BDBE0B46412A}"/>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79847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9B92-3557-2A25-CA1B-E1129F6FD81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7711C9-FFD8-863F-3EFE-8802E8ED5D1A}"/>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24F5CD4B-2260-0F05-1F6D-4D44E0B83F2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2A71EA16-3EA6-EAE3-2AD2-837EC6781480}"/>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EBCE638E-F208-11A9-EC48-AF416349A166}"/>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BCC43DA8-E550-579A-664C-DFECD472F6AF}"/>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D34D4704-6343-751C-B05D-7FF32ED7F9E4}"/>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rushing, quitting too early, reactive choices. </a:t>
            </a:r>
          </a:p>
        </p:txBody>
      </p:sp>
      <p:sp>
        <p:nvSpPr>
          <p:cNvPr id="12" name="TextBox 12">
            <a:extLst>
              <a:ext uri="{FF2B5EF4-FFF2-40B4-BE49-F238E27FC236}">
                <a16:creationId xmlns:a16="http://schemas.microsoft.com/office/drawing/2014/main" id="{7C3B5962-2BEF-3A54-478C-1B21E7387AE4}"/>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Frustration often comes from unmet expectations.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Impatience creates costly shortcuts.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Patience builds endurance and trust.  </a:t>
            </a:r>
          </a:p>
        </p:txBody>
      </p:sp>
      <p:sp>
        <p:nvSpPr>
          <p:cNvPr id="16" name="TextBox 6">
            <a:extLst>
              <a:ext uri="{FF2B5EF4-FFF2-40B4-BE49-F238E27FC236}">
                <a16:creationId xmlns:a16="http://schemas.microsoft.com/office/drawing/2014/main" id="{85164502-EF56-DFB5-19E8-CFAEBE0C8AD0}"/>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6AB52A27-4679-B3EB-851F-9152449AB861}"/>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271937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DF19-59A2-C148-D844-BF903C84192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587238-4A13-A049-5166-D7E4AB526A45}"/>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0BB6B66A-2EC5-F267-09AD-AA802038DA4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3AFC9BE0-9DA3-5FB8-0984-48DAEE99D90A}"/>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24DD898D-9E0E-2E8E-3CCF-CAE75C7B0965}"/>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CE4180F0-D892-B1B1-C5C0-20A5942FDD08}"/>
              </a:ext>
            </a:extLst>
          </p:cNvPr>
          <p:cNvSpPr txBox="1"/>
          <p:nvPr/>
        </p:nvSpPr>
        <p:spPr>
          <a:xfrm>
            <a:off x="1676400" y="1409700"/>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5. Fruit of Kindness</a:t>
            </a:r>
          </a:p>
        </p:txBody>
      </p:sp>
      <p:sp>
        <p:nvSpPr>
          <p:cNvPr id="9" name="TextBox 9">
            <a:extLst>
              <a:ext uri="{FF2B5EF4-FFF2-40B4-BE49-F238E27FC236}">
                <a16:creationId xmlns:a16="http://schemas.microsoft.com/office/drawing/2014/main" id="{03E0F9F4-0629-7163-E49E-78ED64833750}"/>
              </a:ext>
            </a:extLst>
          </p:cNvPr>
          <p:cNvSpPr txBox="1"/>
          <p:nvPr/>
        </p:nvSpPr>
        <p:spPr>
          <a:xfrm>
            <a:off x="1669026" y="3337877"/>
            <a:ext cx="13944600" cy="3611245"/>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And be kind to one another, tenderhearted, forgiving one another, even as God in Christ forgave you. </a:t>
            </a: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p>
          <a:p>
            <a:pPr algn="just">
              <a:lnSpc>
                <a:spcPts val="3839"/>
              </a:lnSpc>
            </a:pPr>
            <a:r>
              <a:rPr lang="en-US" sz="3600" b="1" dirty="0">
                <a:solidFill>
                  <a:srgbClr val="000000"/>
                </a:solidFill>
                <a:latin typeface="Century Gothic Paneuropean"/>
                <a:ea typeface="Century Gothic Paneuropean"/>
                <a:cs typeface="Century Gothic Paneuropean"/>
                <a:sym typeface="Century Gothic Paneuropean"/>
              </a:rPr>
              <a:t>                                                                  — Ephesians 4:32 (NKJV)  </a:t>
            </a:r>
          </a:p>
          <a:p>
            <a:pPr algn="just">
              <a:lnSpc>
                <a:spcPts val="3839"/>
              </a:lnSpc>
            </a:pPr>
            <a:endParaRPr lang="en-US" sz="3600" i="1" dirty="0">
              <a:solidFill>
                <a:srgbClr val="000000"/>
              </a:solidFill>
              <a:latin typeface="Century Gothic Paneuropean"/>
              <a:ea typeface="Century Gothic Paneuropean"/>
              <a:cs typeface="Century Gothic Paneuropean"/>
              <a:sym typeface="Century Gothic Paneuropean"/>
            </a:endParaRP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i="1" dirty="0">
                <a:solidFill>
                  <a:srgbClr val="000000"/>
                </a:solidFill>
                <a:latin typeface="Century Gothic Paneuropean"/>
                <a:ea typeface="Century Gothic Paneuropean"/>
                <a:cs typeface="Century Gothic Paneuropean"/>
                <a:sym typeface="Century Gothic Paneuropean"/>
              </a:rPr>
              <a:t>                                                       </a:t>
            </a:r>
          </a:p>
        </p:txBody>
      </p:sp>
      <p:sp>
        <p:nvSpPr>
          <p:cNvPr id="10" name="TextBox 9">
            <a:extLst>
              <a:ext uri="{FF2B5EF4-FFF2-40B4-BE49-F238E27FC236}">
                <a16:creationId xmlns:a16="http://schemas.microsoft.com/office/drawing/2014/main" id="{1BD7151F-3700-DD89-673B-97223182E5F1}"/>
              </a:ext>
            </a:extLst>
          </p:cNvPr>
          <p:cNvSpPr txBox="1"/>
          <p:nvPr/>
        </p:nvSpPr>
        <p:spPr>
          <a:xfrm>
            <a:off x="2171715" y="2081996"/>
            <a:ext cx="10744200" cy="584775"/>
          </a:xfrm>
          <a:prstGeom prst="rect">
            <a:avLst/>
          </a:prstGeom>
          <a:noFill/>
        </p:spPr>
        <p:txBody>
          <a:bodyPr wrap="square" rtlCol="0">
            <a:spAutoFit/>
          </a:bodyPr>
          <a:lstStyle/>
          <a:p>
            <a:r>
              <a:rPr lang="en-US" sz="3200" i="1" dirty="0">
                <a:latin typeface="Century Gothic" panose="020B0502020202020204" pitchFamily="34" charset="0"/>
              </a:rPr>
              <a:t>(Softening Hardness and Bitterness)  </a:t>
            </a:r>
          </a:p>
        </p:txBody>
      </p:sp>
      <p:cxnSp>
        <p:nvCxnSpPr>
          <p:cNvPr id="11" name="Straight Connector 10">
            <a:extLst>
              <a:ext uri="{FF2B5EF4-FFF2-40B4-BE49-F238E27FC236}">
                <a16:creationId xmlns:a16="http://schemas.microsoft.com/office/drawing/2014/main" id="{30254F02-D337-0697-5349-A4A53F429F36}"/>
              </a:ext>
            </a:extLst>
          </p:cNvPr>
          <p:cNvCxnSpPr>
            <a:cxnSpLocks/>
          </p:cNvCxnSpPr>
          <p:nvPr/>
        </p:nvCxnSpPr>
        <p:spPr>
          <a:xfrm>
            <a:off x="1295400" y="3314700"/>
            <a:ext cx="0" cy="190500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C704B6E2-EBB8-D0B1-1994-E9DA103A6379}"/>
              </a:ext>
            </a:extLst>
          </p:cNvPr>
          <p:cNvSpPr txBox="1"/>
          <p:nvPr/>
        </p:nvSpPr>
        <p:spPr>
          <a:xfrm>
            <a:off x="1676400" y="6635344"/>
            <a:ext cx="13746623" cy="1569660"/>
          </a:xfrm>
          <a:prstGeom prst="rect">
            <a:avLst/>
          </a:prstGeom>
          <a:noFill/>
        </p:spPr>
        <p:txBody>
          <a:bodyPr wrap="square">
            <a:spAutoFit/>
          </a:bodyPr>
          <a:lstStyle/>
          <a:p>
            <a:r>
              <a:rPr lang="en-US" sz="3200" dirty="0">
                <a:latin typeface="Century Gothic" panose="020B0502020202020204" pitchFamily="34" charset="0"/>
              </a:rPr>
              <a:t>Kindness is how we treat others. Forgive one another, because in that forgiveness, hardness gets softened and bitterness gets released. </a:t>
            </a:r>
          </a:p>
        </p:txBody>
      </p:sp>
      <p:pic>
        <p:nvPicPr>
          <p:cNvPr id="12" name="Picture 11">
            <a:extLst>
              <a:ext uri="{FF2B5EF4-FFF2-40B4-BE49-F238E27FC236}">
                <a16:creationId xmlns:a16="http://schemas.microsoft.com/office/drawing/2014/main" id="{BFF64242-67EE-2F56-201A-9CF6F3CE4097}"/>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400503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9222D-FA25-9320-3F37-19D6BA371798}"/>
            </a:ext>
          </a:extLst>
        </p:cNvPr>
        <p:cNvGrpSpPr/>
        <p:nvPr/>
      </p:nvGrpSpPr>
      <p:grpSpPr>
        <a:xfrm>
          <a:off x="0" y="0"/>
          <a:ext cx="0" cy="0"/>
          <a:chOff x="0" y="0"/>
          <a:chExt cx="0" cy="0"/>
        </a:xfrm>
      </p:grpSpPr>
      <p:sp>
        <p:nvSpPr>
          <p:cNvPr id="5" name="Freeform 5" descr="A blue sky with white clouds  AI-generated content may be incorrect.">
            <a:extLst>
              <a:ext uri="{FF2B5EF4-FFF2-40B4-BE49-F238E27FC236}">
                <a16:creationId xmlns:a16="http://schemas.microsoft.com/office/drawing/2014/main" id="{83529F1B-0933-3CE9-5473-7B5C738FC9F4}"/>
              </a:ext>
            </a:extLst>
          </p:cNvPr>
          <p:cNvSpPr/>
          <p:nvPr/>
        </p:nvSpPr>
        <p:spPr>
          <a:xfrm>
            <a:off x="-30" y="0"/>
            <a:ext cx="18288000" cy="1028700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2">
              <a:alphaModFix amt="19999"/>
            </a:blip>
            <a:stretch>
              <a:fillRect t="-9202" b="-9202"/>
            </a:stretch>
          </a:blipFill>
        </p:spPr>
        <p:txBody>
          <a:bodyPr/>
          <a:lstStyle/>
          <a:p>
            <a:endParaRPr lang="en-US" dirty="0"/>
          </a:p>
        </p:txBody>
      </p:sp>
      <p:grpSp>
        <p:nvGrpSpPr>
          <p:cNvPr id="2" name="Group 2">
            <a:extLst>
              <a:ext uri="{FF2B5EF4-FFF2-40B4-BE49-F238E27FC236}">
                <a16:creationId xmlns:a16="http://schemas.microsoft.com/office/drawing/2014/main" id="{B30BC553-646F-9160-BAA9-ADB6E6DFF34B}"/>
              </a:ext>
            </a:extLst>
          </p:cNvPr>
          <p:cNvGrpSpPr>
            <a:grpSpLocks noChangeAspect="1"/>
          </p:cNvGrpSpPr>
          <p:nvPr/>
        </p:nvGrpSpPr>
        <p:grpSpPr>
          <a:xfrm>
            <a:off x="27069"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4AB260A3-1601-8BE4-F377-A8F1D29A2333}"/>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grpSp>
        <p:nvGrpSpPr>
          <p:cNvPr id="9" name="Group 9">
            <a:extLst>
              <a:ext uri="{FF2B5EF4-FFF2-40B4-BE49-F238E27FC236}">
                <a16:creationId xmlns:a16="http://schemas.microsoft.com/office/drawing/2014/main" id="{888D1166-3086-6CB2-A517-757B077F1DEF}"/>
              </a:ext>
            </a:extLst>
          </p:cNvPr>
          <p:cNvGrpSpPr/>
          <p:nvPr/>
        </p:nvGrpSpPr>
        <p:grpSpPr>
          <a:xfrm>
            <a:off x="964188" y="889374"/>
            <a:ext cx="13984123" cy="1949258"/>
            <a:chOff x="-293504" y="-1071150"/>
            <a:chExt cx="15641504" cy="2599010"/>
          </a:xfrm>
        </p:grpSpPr>
        <p:sp>
          <p:nvSpPr>
            <p:cNvPr id="10" name="Freeform 10">
              <a:extLst>
                <a:ext uri="{FF2B5EF4-FFF2-40B4-BE49-F238E27FC236}">
                  <a16:creationId xmlns:a16="http://schemas.microsoft.com/office/drawing/2014/main" id="{721EAC28-8CCB-1A65-B895-999F5E082880}"/>
                </a:ext>
              </a:extLst>
            </p:cNvPr>
            <p:cNvSpPr/>
            <p:nvPr/>
          </p:nvSpPr>
          <p:spPr>
            <a:xfrm>
              <a:off x="0" y="0"/>
              <a:ext cx="15348000" cy="1527860"/>
            </a:xfrm>
            <a:custGeom>
              <a:avLst/>
              <a:gdLst/>
              <a:ahLst/>
              <a:cxnLst/>
              <a:rect l="l" t="t" r="r" b="b"/>
              <a:pathLst>
                <a:path w="15348000" h="1527860">
                  <a:moveTo>
                    <a:pt x="0" y="0"/>
                  </a:moveTo>
                  <a:lnTo>
                    <a:pt x="15348000" y="0"/>
                  </a:lnTo>
                  <a:lnTo>
                    <a:pt x="15348000" y="1527860"/>
                  </a:lnTo>
                  <a:lnTo>
                    <a:pt x="0" y="1527860"/>
                  </a:lnTo>
                  <a:close/>
                </a:path>
              </a:pathLst>
            </a:custGeom>
            <a:solidFill>
              <a:srgbClr val="000000">
                <a:alpha val="0"/>
              </a:srgbClr>
            </a:solidFill>
          </p:spPr>
        </p:sp>
        <p:sp>
          <p:nvSpPr>
            <p:cNvPr id="11" name="TextBox 11">
              <a:extLst>
                <a:ext uri="{FF2B5EF4-FFF2-40B4-BE49-F238E27FC236}">
                  <a16:creationId xmlns:a16="http://schemas.microsoft.com/office/drawing/2014/main" id="{90A7B236-0B64-AA65-D81C-C9B13A0E3422}"/>
                </a:ext>
              </a:extLst>
            </p:cNvPr>
            <p:cNvSpPr txBox="1"/>
            <p:nvPr/>
          </p:nvSpPr>
          <p:spPr>
            <a:xfrm>
              <a:off x="-293504" y="-1071150"/>
              <a:ext cx="15347998" cy="1537385"/>
            </a:xfrm>
            <a:prstGeom prst="rect">
              <a:avLst/>
            </a:prstGeom>
          </p:spPr>
          <p:txBody>
            <a:bodyPr lIns="0" tIns="0" rIns="0" bIns="0" rtlCol="0" anchor="ctr"/>
            <a:lstStyle/>
            <a:p>
              <a:pPr>
                <a:lnSpc>
                  <a:spcPct val="150000"/>
                </a:lnSpc>
              </a:pPr>
              <a:r>
                <a:rPr lang="en-US" sz="3000" i="1" dirty="0">
                  <a:solidFill>
                    <a:srgbClr val="000000"/>
                  </a:solidFill>
                  <a:latin typeface="Century Gothic" panose="020B0502020202020204" pitchFamily="34" charset="0"/>
                  <a:ea typeface="Century Gothic Paneuropean"/>
                  <a:cs typeface="Century Gothic Paneuropean"/>
                  <a:sym typeface="Century Gothic Paneuropean"/>
                </a:rPr>
                <a:t>And the second is like it: ‘You shall love your neighbor as yourself</a:t>
              </a:r>
              <a:r>
                <a:rPr lang="en-US" sz="3000" b="1" dirty="0">
                  <a:solidFill>
                    <a:srgbClr val="000000"/>
                  </a:solidFill>
                  <a:latin typeface="Century Gothic" panose="020B0502020202020204" pitchFamily="34" charset="0"/>
                  <a:ea typeface="Century Gothic Paneuropean"/>
                  <a:cs typeface="Century Gothic Paneuropean"/>
                  <a:sym typeface="Century Gothic Paneuropean"/>
                </a:rPr>
                <a:t>.’ </a:t>
              </a:r>
            </a:p>
            <a:p>
              <a:pPr>
                <a:lnSpc>
                  <a:spcPct val="150000"/>
                </a:lnSpc>
              </a:pPr>
              <a:r>
                <a:rPr lang="en-US" sz="3000" b="1" dirty="0">
                  <a:solidFill>
                    <a:srgbClr val="000000"/>
                  </a:solidFill>
                  <a:latin typeface="Century Gothic" panose="020B0502020202020204" pitchFamily="34" charset="0"/>
                  <a:ea typeface="Century Gothic Paneuropean"/>
                  <a:cs typeface="Century Gothic Paneuropean"/>
                  <a:sym typeface="Century Gothic Paneuropean"/>
                </a:rPr>
                <a:t>—Matthew 22:39 (NKJV)   </a:t>
              </a:r>
            </a:p>
          </p:txBody>
        </p:sp>
      </p:grpSp>
      <p:sp>
        <p:nvSpPr>
          <p:cNvPr id="37" name="TextBox 34">
            <a:extLst>
              <a:ext uri="{FF2B5EF4-FFF2-40B4-BE49-F238E27FC236}">
                <a16:creationId xmlns:a16="http://schemas.microsoft.com/office/drawing/2014/main" id="{31B3C87C-254E-D248-C834-6CB506367FF3}"/>
              </a:ext>
            </a:extLst>
          </p:cNvPr>
          <p:cNvSpPr txBox="1"/>
          <p:nvPr/>
        </p:nvSpPr>
        <p:spPr>
          <a:xfrm>
            <a:off x="1167898" y="4940853"/>
            <a:ext cx="13314299" cy="848490"/>
          </a:xfrm>
          <a:prstGeom prst="rect">
            <a:avLst/>
          </a:prstGeom>
        </p:spPr>
        <p:txBody>
          <a:bodyPr lIns="0" tIns="0" rIns="0" bIns="0" rtlCol="0" anchor="ctr"/>
          <a:lstStyle/>
          <a:p>
            <a:pPr marL="323849" lvl="1" algn="just">
              <a:lnSpc>
                <a:spcPts val="3599"/>
              </a:lnSpc>
            </a:pPr>
            <a:endParaRPr lang="en-US" sz="2999" i="1" dirty="0">
              <a:solidFill>
                <a:srgbClr val="000000"/>
              </a:solidFill>
              <a:latin typeface="Century Gothic Paneuropean Italics"/>
              <a:ea typeface="Century Gothic Paneuropean Italics"/>
              <a:cs typeface="Century Gothic Paneuropean Italics"/>
              <a:sym typeface="Century Gothic Paneuropean Italics"/>
            </a:endParaRPr>
          </a:p>
        </p:txBody>
      </p:sp>
      <p:sp>
        <p:nvSpPr>
          <p:cNvPr id="39" name="TextBox 38">
            <a:extLst>
              <a:ext uri="{FF2B5EF4-FFF2-40B4-BE49-F238E27FC236}">
                <a16:creationId xmlns:a16="http://schemas.microsoft.com/office/drawing/2014/main" id="{F17AA153-54C7-6C62-FF3A-393174DA760A}"/>
              </a:ext>
            </a:extLst>
          </p:cNvPr>
          <p:cNvSpPr txBox="1"/>
          <p:nvPr/>
        </p:nvSpPr>
        <p:spPr>
          <a:xfrm>
            <a:off x="964187" y="6957281"/>
            <a:ext cx="13362444" cy="954107"/>
          </a:xfrm>
          <a:prstGeom prst="rect">
            <a:avLst/>
          </a:prstGeom>
          <a:noFill/>
        </p:spPr>
        <p:txBody>
          <a:bodyPr wrap="square">
            <a:spAutoFit/>
          </a:bodyPr>
          <a:lstStyle/>
          <a:p>
            <a:r>
              <a:rPr lang="en-US" sz="2800" i="1" dirty="0">
                <a:latin typeface="Century Gothic" panose="020B0502020202020204" pitchFamily="34" charset="0"/>
              </a:rPr>
              <a:t>Kindness actively disarms the emotional resistance that we have to building those relationships. And forgiveness unlocks emotional freedom. </a:t>
            </a:r>
          </a:p>
        </p:txBody>
      </p:sp>
      <p:grpSp>
        <p:nvGrpSpPr>
          <p:cNvPr id="12" name="Group 12">
            <a:extLst>
              <a:ext uri="{FF2B5EF4-FFF2-40B4-BE49-F238E27FC236}">
                <a16:creationId xmlns:a16="http://schemas.microsoft.com/office/drawing/2014/main" id="{60827BF0-314A-ECD9-8CEF-B1828FACE73B}"/>
              </a:ext>
            </a:extLst>
          </p:cNvPr>
          <p:cNvGrpSpPr>
            <a:grpSpLocks noChangeAspect="1"/>
          </p:cNvGrpSpPr>
          <p:nvPr/>
        </p:nvGrpSpPr>
        <p:grpSpPr>
          <a:xfrm rot="-3727197">
            <a:off x="11682194" y="2842183"/>
            <a:ext cx="11658600" cy="6557962"/>
            <a:chOff x="0" y="0"/>
            <a:chExt cx="15544800" cy="8743950"/>
          </a:xfrm>
        </p:grpSpPr>
        <p:sp>
          <p:nvSpPr>
            <p:cNvPr id="13" name="Freeform 13">
              <a:extLst>
                <a:ext uri="{FF2B5EF4-FFF2-40B4-BE49-F238E27FC236}">
                  <a16:creationId xmlns:a16="http://schemas.microsoft.com/office/drawing/2014/main" id="{1C2DD1D2-2B96-838D-EC73-AC37D57320C8}"/>
                </a:ext>
              </a:extLst>
            </p:cNvPr>
            <p:cNvSpPr/>
            <p:nvPr/>
          </p:nvSpPr>
          <p:spPr>
            <a:xfrm>
              <a:off x="0" y="0"/>
              <a:ext cx="15544800" cy="8743950"/>
            </a:xfrm>
            <a:custGeom>
              <a:avLst/>
              <a:gdLst/>
              <a:ahLst/>
              <a:cxnLst/>
              <a:rect l="l" t="t" r="r" b="b"/>
              <a:pathLst>
                <a:path w="15544800" h="8743950">
                  <a:moveTo>
                    <a:pt x="0" y="0"/>
                  </a:moveTo>
                  <a:lnTo>
                    <a:pt x="15544800" y="0"/>
                  </a:lnTo>
                  <a:lnTo>
                    <a:pt x="15544800" y="8743950"/>
                  </a:lnTo>
                  <a:lnTo>
                    <a:pt x="0" y="8743950"/>
                  </a:lnTo>
                  <a:lnTo>
                    <a:pt x="0" y="0"/>
                  </a:lnTo>
                  <a:close/>
                </a:path>
              </a:pathLst>
            </a:custGeom>
            <a:blipFill>
              <a:blip r:embed="rId4"/>
              <a:stretch>
                <a:fillRect/>
              </a:stretch>
            </a:blipFill>
          </p:spPr>
        </p:sp>
      </p:grpSp>
      <p:pic>
        <p:nvPicPr>
          <p:cNvPr id="4" name="Picture 3">
            <a:extLst>
              <a:ext uri="{FF2B5EF4-FFF2-40B4-BE49-F238E27FC236}">
                <a16:creationId xmlns:a16="http://schemas.microsoft.com/office/drawing/2014/main" id="{E7E7D162-F174-143F-87E8-A2761E827631}"/>
              </a:ext>
            </a:extLst>
          </p:cNvPr>
          <p:cNvPicPr>
            <a:picLocks noChangeAspect="1"/>
          </p:cNvPicPr>
          <p:nvPr/>
        </p:nvPicPr>
        <p:blipFill>
          <a:blip r:embed="rId5"/>
          <a:stretch>
            <a:fillRect/>
          </a:stretch>
        </p:blipFill>
        <p:spPr>
          <a:xfrm>
            <a:off x="15572967" y="-148040"/>
            <a:ext cx="2377646" cy="1682642"/>
          </a:xfrm>
          <a:prstGeom prst="rect">
            <a:avLst/>
          </a:prstGeom>
        </p:spPr>
      </p:pic>
      <p:sp>
        <p:nvSpPr>
          <p:cNvPr id="15" name="TextBox 11">
            <a:extLst>
              <a:ext uri="{FF2B5EF4-FFF2-40B4-BE49-F238E27FC236}">
                <a16:creationId xmlns:a16="http://schemas.microsoft.com/office/drawing/2014/main" id="{EDD10E37-0E13-1717-3FFB-A3DB744638F2}"/>
              </a:ext>
            </a:extLst>
          </p:cNvPr>
          <p:cNvSpPr txBox="1"/>
          <p:nvPr/>
        </p:nvSpPr>
        <p:spPr>
          <a:xfrm>
            <a:off x="964187" y="3012798"/>
            <a:ext cx="13721717" cy="1153039"/>
          </a:xfrm>
          <a:prstGeom prst="rect">
            <a:avLst/>
          </a:prstGeom>
        </p:spPr>
        <p:txBody>
          <a:bodyPr lIns="0" tIns="0" rIns="0" bIns="0" rtlCol="0" anchor="ctr"/>
          <a:lstStyle/>
          <a:p>
            <a:pPr>
              <a:lnSpc>
                <a:spcPct val="150000"/>
              </a:lnSpc>
            </a:pPr>
            <a:r>
              <a:rPr lang="en-US" sz="3000" i="1" dirty="0">
                <a:solidFill>
                  <a:srgbClr val="000000"/>
                </a:solidFill>
                <a:latin typeface="Century Gothic" panose="020B0502020202020204" pitchFamily="34" charset="0"/>
                <a:ea typeface="Century Gothic Paneuropean"/>
                <a:cs typeface="Century Gothic Paneuropean"/>
                <a:sym typeface="Century Gothic Paneuropean"/>
              </a:rPr>
              <a:t>But I say to you, love your enemies, bless those who curse you, do good to those who hate you, and pray for those who spitefully use you and persecute you</a:t>
            </a:r>
            <a:r>
              <a:rPr lang="en-US" sz="3000" b="1" dirty="0">
                <a:solidFill>
                  <a:srgbClr val="000000"/>
                </a:solidFill>
                <a:latin typeface="Century Gothic" panose="020B0502020202020204" pitchFamily="34" charset="0"/>
                <a:ea typeface="Century Gothic Paneuropean"/>
                <a:cs typeface="Century Gothic Paneuropean"/>
                <a:sym typeface="Century Gothic Paneuropean"/>
              </a:rPr>
              <a:t>,  — Matthew 5:44 (NKJV)  </a:t>
            </a:r>
          </a:p>
        </p:txBody>
      </p:sp>
      <p:sp>
        <p:nvSpPr>
          <p:cNvPr id="18" name="TextBox 17">
            <a:extLst>
              <a:ext uri="{FF2B5EF4-FFF2-40B4-BE49-F238E27FC236}">
                <a16:creationId xmlns:a16="http://schemas.microsoft.com/office/drawing/2014/main" id="{55747BC3-805A-4B40-FDDB-ACED3ED6CB84}"/>
              </a:ext>
            </a:extLst>
          </p:cNvPr>
          <p:cNvSpPr txBox="1"/>
          <p:nvPr/>
        </p:nvSpPr>
        <p:spPr>
          <a:xfrm>
            <a:off x="893303" y="5027245"/>
            <a:ext cx="13792601" cy="1391022"/>
          </a:xfrm>
          <a:prstGeom prst="rect">
            <a:avLst/>
          </a:prstGeom>
          <a:noFill/>
        </p:spPr>
        <p:txBody>
          <a:bodyPr wrap="square">
            <a:spAutoFit/>
          </a:bodyPr>
          <a:lstStyle/>
          <a:p>
            <a:pPr>
              <a:lnSpc>
                <a:spcPct val="150000"/>
              </a:lnSpc>
            </a:pPr>
            <a:r>
              <a:rPr lang="en-US" sz="3000" b="0" i="1" dirty="0">
                <a:solidFill>
                  <a:srgbClr val="000000"/>
                </a:solidFill>
                <a:effectLst/>
                <a:latin typeface="Century Gothic" panose="020B0502020202020204" pitchFamily="34" charset="0"/>
              </a:rPr>
              <a:t>“If your enemy is hungry, feed him; If he is thirsty, give him a drink; For in so doing you will heap coals of fire on his head.”</a:t>
            </a:r>
            <a:r>
              <a:rPr lang="en-US" sz="3000" i="1" dirty="0">
                <a:solidFill>
                  <a:srgbClr val="000000"/>
                </a:solidFill>
                <a:latin typeface="Century Gothic" panose="020B0502020202020204" pitchFamily="34" charset="0"/>
              </a:rPr>
              <a:t> </a:t>
            </a:r>
            <a:r>
              <a:rPr lang="en-US" sz="3000" b="1" dirty="0">
                <a:solidFill>
                  <a:srgbClr val="000000"/>
                </a:solidFill>
                <a:effectLst/>
                <a:latin typeface="Century Gothic" panose="020B0502020202020204" pitchFamily="34" charset="0"/>
              </a:rPr>
              <a:t>— Romans 12:20 (NKJV)  </a:t>
            </a:r>
            <a:endParaRPr lang="en-US" sz="3000" b="1" dirty="0">
              <a:latin typeface="Century Gothic" panose="020B0502020202020204" pitchFamily="34" charset="0"/>
            </a:endParaRPr>
          </a:p>
        </p:txBody>
      </p:sp>
      <p:cxnSp>
        <p:nvCxnSpPr>
          <p:cNvPr id="19" name="Straight Connector 18">
            <a:extLst>
              <a:ext uri="{FF2B5EF4-FFF2-40B4-BE49-F238E27FC236}">
                <a16:creationId xmlns:a16="http://schemas.microsoft.com/office/drawing/2014/main" id="{0C742828-6980-CC5C-3032-7C67617FBAAB}"/>
              </a:ext>
            </a:extLst>
          </p:cNvPr>
          <p:cNvCxnSpPr>
            <a:cxnSpLocks/>
          </p:cNvCxnSpPr>
          <p:nvPr/>
        </p:nvCxnSpPr>
        <p:spPr>
          <a:xfrm>
            <a:off x="533400" y="2838632"/>
            <a:ext cx="0" cy="169526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96353FE-801A-D07A-C3DD-5195D877E75D}"/>
              </a:ext>
            </a:extLst>
          </p:cNvPr>
          <p:cNvCxnSpPr>
            <a:cxnSpLocks/>
          </p:cNvCxnSpPr>
          <p:nvPr/>
        </p:nvCxnSpPr>
        <p:spPr>
          <a:xfrm>
            <a:off x="533400" y="4940853"/>
            <a:ext cx="0" cy="147741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A0FB6A1-CBFC-F68D-676D-1D6811346907}"/>
              </a:ext>
            </a:extLst>
          </p:cNvPr>
          <p:cNvCxnSpPr>
            <a:cxnSpLocks/>
          </p:cNvCxnSpPr>
          <p:nvPr/>
        </p:nvCxnSpPr>
        <p:spPr>
          <a:xfrm>
            <a:off x="533400" y="889374"/>
            <a:ext cx="0" cy="126981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761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B847-7D17-2B98-3A35-D1E4B774FB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5ECB5E3-309D-0C6F-338C-3BE49E1CB2D4}"/>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0A3D557D-8959-E27D-1937-F9BCAF15AE80}"/>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BD63BC81-C521-63E3-8E7D-1A6839B4874B}"/>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9180D648-1AB8-6FF1-ED46-14D2B253C703}"/>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37942A71-1F27-A49F-BF67-51FFCF51D7C5}"/>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5FEC9CF6-D1CB-6A59-EC67-F508ACFABE66}"/>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bitterness, harsh self-talk, relational tension.</a:t>
            </a:r>
          </a:p>
        </p:txBody>
      </p:sp>
      <p:sp>
        <p:nvSpPr>
          <p:cNvPr id="12" name="TextBox 12">
            <a:extLst>
              <a:ext uri="{FF2B5EF4-FFF2-40B4-BE49-F238E27FC236}">
                <a16:creationId xmlns:a16="http://schemas.microsoft.com/office/drawing/2014/main" id="{A5BCD740-FD0B-0801-AB89-07046923A2FA}"/>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Bitterness hardens vision and relationships.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Kindness disarms emotional resistance.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Forgiveness unlocks emotional freedom.  </a:t>
            </a:r>
          </a:p>
        </p:txBody>
      </p:sp>
      <p:sp>
        <p:nvSpPr>
          <p:cNvPr id="16" name="TextBox 6">
            <a:extLst>
              <a:ext uri="{FF2B5EF4-FFF2-40B4-BE49-F238E27FC236}">
                <a16:creationId xmlns:a16="http://schemas.microsoft.com/office/drawing/2014/main" id="{EC459C79-CA6D-F426-E05F-699A2794B2DC}"/>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8FB8A276-B456-D765-0127-C53BAE7ED037}"/>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161921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0E9F-6850-0799-DCD8-489F520189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3C53DA-EE83-F94C-9BAA-F66DD7F3D6B2}"/>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6D86C12F-34D7-2B25-5129-C69882E24437}"/>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B8979D95-3B1C-C57E-7B92-920E3F417673}"/>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978CC571-67F9-0B26-9B87-922622273575}"/>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6" name="TextBox 6">
            <a:extLst>
              <a:ext uri="{FF2B5EF4-FFF2-40B4-BE49-F238E27FC236}">
                <a16:creationId xmlns:a16="http://schemas.microsoft.com/office/drawing/2014/main" id="{6AE26D13-C53C-2DBF-040D-B4EC458A6754}"/>
              </a:ext>
            </a:extLst>
          </p:cNvPr>
          <p:cNvSpPr txBox="1"/>
          <p:nvPr/>
        </p:nvSpPr>
        <p:spPr>
          <a:xfrm>
            <a:off x="1676400" y="1409700"/>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6. Fruit of Goodness</a:t>
            </a:r>
          </a:p>
        </p:txBody>
      </p:sp>
      <p:sp>
        <p:nvSpPr>
          <p:cNvPr id="9" name="TextBox 9">
            <a:extLst>
              <a:ext uri="{FF2B5EF4-FFF2-40B4-BE49-F238E27FC236}">
                <a16:creationId xmlns:a16="http://schemas.microsoft.com/office/drawing/2014/main" id="{6CB97C0E-9193-FC73-0712-4FC36B3286EA}"/>
              </a:ext>
            </a:extLst>
          </p:cNvPr>
          <p:cNvSpPr txBox="1"/>
          <p:nvPr/>
        </p:nvSpPr>
        <p:spPr>
          <a:xfrm>
            <a:off x="1659194" y="3343053"/>
            <a:ext cx="13944600" cy="3123932"/>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Surely goodness and mercy shall follow me all the days of my life; And I will dwell in the house of the Lord forever. </a:t>
            </a:r>
          </a:p>
          <a:p>
            <a:pPr algn="just">
              <a:lnSpc>
                <a:spcPts val="3839"/>
              </a:lnSpc>
            </a:pPr>
            <a:endParaRPr lang="en-US" sz="3600" i="1" dirty="0">
              <a:solidFill>
                <a:srgbClr val="000000"/>
              </a:solidFill>
              <a:latin typeface="Century Gothic Paneuropean"/>
              <a:ea typeface="Century Gothic Paneuropean"/>
              <a:cs typeface="Century Gothic Paneuropean"/>
              <a:sym typeface="Century Gothic Paneuropean"/>
            </a:endParaRP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dirty="0">
                <a:solidFill>
                  <a:srgbClr val="000000"/>
                </a:solidFill>
                <a:latin typeface="Century Gothic Paneuropean"/>
                <a:ea typeface="Century Gothic Paneuropean"/>
                <a:cs typeface="Century Gothic Paneuropean"/>
                <a:sym typeface="Century Gothic Paneuropean"/>
              </a:rPr>
              <a:t>— Psalm 23:6 (NKJV)  </a:t>
            </a: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i="1" dirty="0">
                <a:solidFill>
                  <a:srgbClr val="000000"/>
                </a:solidFill>
                <a:latin typeface="Century Gothic Paneuropean"/>
                <a:ea typeface="Century Gothic Paneuropean"/>
                <a:cs typeface="Century Gothic Paneuropean"/>
                <a:sym typeface="Century Gothic Paneuropean"/>
              </a:rPr>
              <a:t>                                                       </a:t>
            </a:r>
          </a:p>
        </p:txBody>
      </p:sp>
      <p:sp>
        <p:nvSpPr>
          <p:cNvPr id="10" name="TextBox 9">
            <a:extLst>
              <a:ext uri="{FF2B5EF4-FFF2-40B4-BE49-F238E27FC236}">
                <a16:creationId xmlns:a16="http://schemas.microsoft.com/office/drawing/2014/main" id="{5F17C1B4-2F07-0DAF-EAE9-51678C9AFC8C}"/>
              </a:ext>
            </a:extLst>
          </p:cNvPr>
          <p:cNvSpPr txBox="1"/>
          <p:nvPr/>
        </p:nvSpPr>
        <p:spPr>
          <a:xfrm>
            <a:off x="2171715" y="2081996"/>
            <a:ext cx="10744200" cy="584775"/>
          </a:xfrm>
          <a:prstGeom prst="rect">
            <a:avLst/>
          </a:prstGeom>
          <a:noFill/>
        </p:spPr>
        <p:txBody>
          <a:bodyPr wrap="square" rtlCol="0">
            <a:spAutoFit/>
          </a:bodyPr>
          <a:lstStyle/>
          <a:p>
            <a:r>
              <a:rPr lang="en-US" sz="3200" i="1" dirty="0">
                <a:latin typeface="Century Gothic" panose="020B0502020202020204" pitchFamily="34" charset="0"/>
              </a:rPr>
              <a:t>(Confronting Guilt and Self-Condemnation)  </a:t>
            </a:r>
          </a:p>
        </p:txBody>
      </p:sp>
      <p:cxnSp>
        <p:nvCxnSpPr>
          <p:cNvPr id="11" name="Straight Connector 10">
            <a:extLst>
              <a:ext uri="{FF2B5EF4-FFF2-40B4-BE49-F238E27FC236}">
                <a16:creationId xmlns:a16="http://schemas.microsoft.com/office/drawing/2014/main" id="{2A6AC6CB-1F75-A007-7842-27BE142E6C9E}"/>
              </a:ext>
            </a:extLst>
          </p:cNvPr>
          <p:cNvCxnSpPr>
            <a:cxnSpLocks/>
          </p:cNvCxnSpPr>
          <p:nvPr/>
        </p:nvCxnSpPr>
        <p:spPr>
          <a:xfrm>
            <a:off x="1295400" y="3314700"/>
            <a:ext cx="0" cy="190500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B161DE94-99D9-6ED5-A6F5-961F92754AB6}"/>
              </a:ext>
            </a:extLst>
          </p:cNvPr>
          <p:cNvSpPr txBox="1"/>
          <p:nvPr/>
        </p:nvSpPr>
        <p:spPr>
          <a:xfrm>
            <a:off x="1659194" y="6943947"/>
            <a:ext cx="13746623" cy="646331"/>
          </a:xfrm>
          <a:prstGeom prst="rect">
            <a:avLst/>
          </a:prstGeom>
          <a:noFill/>
        </p:spPr>
        <p:txBody>
          <a:bodyPr wrap="square">
            <a:spAutoFit/>
          </a:bodyPr>
          <a:lstStyle/>
          <a:p>
            <a:r>
              <a:rPr lang="en-US" sz="3600" dirty="0">
                <a:latin typeface="Century Gothic" panose="020B0502020202020204" pitchFamily="34" charset="0"/>
              </a:rPr>
              <a:t>Goodness involves doing the right thing.</a:t>
            </a:r>
          </a:p>
        </p:txBody>
      </p:sp>
      <p:pic>
        <p:nvPicPr>
          <p:cNvPr id="12" name="Picture 11">
            <a:extLst>
              <a:ext uri="{FF2B5EF4-FFF2-40B4-BE49-F238E27FC236}">
                <a16:creationId xmlns:a16="http://schemas.microsoft.com/office/drawing/2014/main" id="{98A8CAB1-B3A4-2396-4098-9AF98FA00F77}"/>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11978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299" y="-26857"/>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sp>
        <p:nvSpPr>
          <p:cNvPr id="8" name="TextBox 8"/>
          <p:cNvSpPr txBox="1"/>
          <p:nvPr/>
        </p:nvSpPr>
        <p:spPr>
          <a:xfrm>
            <a:off x="1028700" y="4473304"/>
            <a:ext cx="8124584" cy="2753821"/>
          </a:xfrm>
          <a:prstGeom prst="rect">
            <a:avLst/>
          </a:prstGeom>
        </p:spPr>
        <p:txBody>
          <a:bodyPr lIns="0" tIns="0" rIns="0" bIns="0" rtlCol="0" anchor="ctr"/>
          <a:lstStyle/>
          <a:p>
            <a:pPr algn="l">
              <a:lnSpc>
                <a:spcPts val="7128"/>
              </a:lnSpc>
            </a:pPr>
            <a:r>
              <a:rPr lang="en-US" sz="6600" b="1" i="1" dirty="0">
                <a:solidFill>
                  <a:srgbClr val="000000"/>
                </a:solidFill>
                <a:latin typeface="Palatino Bold Italics"/>
                <a:ea typeface="Palatino Bold Italics"/>
                <a:cs typeface="Palatino Bold Italics"/>
                <a:sym typeface="Palatino Bold Italics"/>
              </a:rPr>
              <a:t>Resolving Emotional Blocks  </a:t>
            </a:r>
          </a:p>
        </p:txBody>
      </p:sp>
      <p:grpSp>
        <p:nvGrpSpPr>
          <p:cNvPr id="9" name="Group 9"/>
          <p:cNvGrpSpPr>
            <a:grpSpLocks noChangeAspect="1"/>
          </p:cNvGrpSpPr>
          <p:nvPr/>
        </p:nvGrpSpPr>
        <p:grpSpPr>
          <a:xfrm>
            <a:off x="-914400" y="-394406"/>
            <a:ext cx="19719546" cy="11075812"/>
            <a:chOff x="7044447" y="-618989"/>
            <a:chExt cx="24384000" cy="13695680"/>
          </a:xfrm>
        </p:grpSpPr>
        <p:sp>
          <p:nvSpPr>
            <p:cNvPr id="10" name="Freeform 10" descr="Birds flying birds and a chain  AI-generated content may be incorrect."/>
            <p:cNvSpPr/>
            <p:nvPr/>
          </p:nvSpPr>
          <p:spPr>
            <a:xfrm>
              <a:off x="7044447" y="-618989"/>
              <a:ext cx="24384000" cy="13695680"/>
            </a:xfrm>
            <a:custGeom>
              <a:avLst/>
              <a:gdLst/>
              <a:ahLst/>
              <a:cxnLst/>
              <a:rect l="l" t="t" r="r" b="b"/>
              <a:pathLst>
                <a:path w="24384000" h="13695680">
                  <a:moveTo>
                    <a:pt x="0" y="0"/>
                  </a:moveTo>
                  <a:lnTo>
                    <a:pt x="24384000" y="0"/>
                  </a:lnTo>
                  <a:lnTo>
                    <a:pt x="24384000" y="13695680"/>
                  </a:lnTo>
                  <a:lnTo>
                    <a:pt x="0" y="13695680"/>
                  </a:lnTo>
                  <a:lnTo>
                    <a:pt x="0" y="0"/>
                  </a:lnTo>
                  <a:close/>
                </a:path>
              </a:pathLst>
            </a:custGeom>
            <a:blipFill>
              <a:blip r:embed="rId4">
                <a:alphaModFix amt="19999"/>
              </a:blip>
              <a:stretch>
                <a:fillRect t="-74" b="-74"/>
              </a:stretch>
            </a:blipFill>
          </p:spPr>
        </p:sp>
      </p:grpSp>
      <p:sp>
        <p:nvSpPr>
          <p:cNvPr id="11" name="TextBox 11"/>
          <p:cNvSpPr txBox="1"/>
          <p:nvPr/>
        </p:nvSpPr>
        <p:spPr>
          <a:xfrm>
            <a:off x="1355820" y="3246816"/>
            <a:ext cx="4816380" cy="803682"/>
          </a:xfrm>
          <a:prstGeom prst="rect">
            <a:avLst/>
          </a:prstGeom>
        </p:spPr>
        <p:txBody>
          <a:bodyPr wrap="square" lIns="0" tIns="0" rIns="0" bIns="0" rtlCol="0" anchor="t">
            <a:spAutoFit/>
          </a:bodyPr>
          <a:lstStyle/>
          <a:p>
            <a:pPr algn="l">
              <a:lnSpc>
                <a:spcPts val="6480"/>
              </a:lnSpc>
            </a:pPr>
            <a:r>
              <a:rPr lang="en-US" sz="5400" b="1" dirty="0">
                <a:solidFill>
                  <a:srgbClr val="000000"/>
                </a:solidFill>
                <a:latin typeface="Century Gothic Paneuropean Bold"/>
                <a:ea typeface="Century Gothic Paneuropean Bold"/>
                <a:cs typeface="Century Gothic Paneuropean Bold"/>
                <a:sym typeface="Century Gothic Paneuropean Bold"/>
              </a:rPr>
              <a:t>MODULE 3</a:t>
            </a:r>
          </a:p>
        </p:txBody>
      </p:sp>
      <p:pic>
        <p:nvPicPr>
          <p:cNvPr id="6" name="Picture 5">
            <a:extLst>
              <a:ext uri="{FF2B5EF4-FFF2-40B4-BE49-F238E27FC236}">
                <a16:creationId xmlns:a16="http://schemas.microsoft.com/office/drawing/2014/main" id="{01E398C2-F6F2-8691-7254-3EB309290D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7200" y="-114300"/>
            <a:ext cx="2374403" cy="1679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FF7CA-91B2-B1F7-091A-04CF8ADF08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095A6C-6E8C-EFB2-5386-24F7A4DDF780}"/>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87DF7A34-17E3-07CD-B6AC-08CC1335BFA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EF0B007F-EA98-CE97-2E74-FB3655B05F12}"/>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C73BC3E8-5EDA-D213-7FBB-C1DCC1ECAD9A}"/>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9" name="TextBox 9">
            <a:extLst>
              <a:ext uri="{FF2B5EF4-FFF2-40B4-BE49-F238E27FC236}">
                <a16:creationId xmlns:a16="http://schemas.microsoft.com/office/drawing/2014/main" id="{D470A9DA-ACEA-5E72-D2C3-AA29F65BCF43}"/>
              </a:ext>
            </a:extLst>
          </p:cNvPr>
          <p:cNvSpPr txBox="1"/>
          <p:nvPr/>
        </p:nvSpPr>
        <p:spPr>
          <a:xfrm>
            <a:off x="1703439" y="2288913"/>
            <a:ext cx="13944600" cy="3467616"/>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There is therefore now no condemnation to those who are in Christ Jesus, who[a] do not walk according to the flesh, but according to the Spirit</a:t>
            </a:r>
            <a:r>
              <a:rPr lang="en-US" sz="3600" b="1" dirty="0">
                <a:solidFill>
                  <a:srgbClr val="000000"/>
                </a:solidFill>
                <a:latin typeface="Century Gothic Paneuropean"/>
                <a:ea typeface="Century Gothic Paneuropean"/>
                <a:cs typeface="Century Gothic Paneuropean"/>
                <a:sym typeface="Century Gothic Paneuropean"/>
              </a:rPr>
              <a:t>. — Romans 8:1 (NKJV)  </a:t>
            </a:r>
          </a:p>
          <a:p>
            <a:pPr algn="just">
              <a:lnSpc>
                <a:spcPts val="3839"/>
              </a:lnSpc>
            </a:pPr>
            <a:endParaRPr lang="en-US" sz="3600" i="1" dirty="0">
              <a:solidFill>
                <a:srgbClr val="000000"/>
              </a:solidFill>
              <a:latin typeface="Century Gothic Paneuropean"/>
              <a:ea typeface="Century Gothic Paneuropean"/>
              <a:cs typeface="Century Gothic Paneuropean"/>
              <a:sym typeface="Century Gothic Paneuropean"/>
            </a:endParaRP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i="1" dirty="0">
                <a:solidFill>
                  <a:srgbClr val="000000"/>
                </a:solidFill>
                <a:latin typeface="Century Gothic Paneuropean"/>
                <a:ea typeface="Century Gothic Paneuropean"/>
                <a:cs typeface="Century Gothic Paneuropean"/>
                <a:sym typeface="Century Gothic Paneuropean"/>
              </a:rPr>
              <a:t>                                                       </a:t>
            </a:r>
          </a:p>
        </p:txBody>
      </p:sp>
      <p:cxnSp>
        <p:nvCxnSpPr>
          <p:cNvPr id="11" name="Straight Connector 10">
            <a:extLst>
              <a:ext uri="{FF2B5EF4-FFF2-40B4-BE49-F238E27FC236}">
                <a16:creationId xmlns:a16="http://schemas.microsoft.com/office/drawing/2014/main" id="{3C2A446E-1F93-55F6-4C5E-29070743D513}"/>
              </a:ext>
            </a:extLst>
          </p:cNvPr>
          <p:cNvCxnSpPr>
            <a:cxnSpLocks/>
          </p:cNvCxnSpPr>
          <p:nvPr/>
        </p:nvCxnSpPr>
        <p:spPr>
          <a:xfrm>
            <a:off x="1371600" y="2400300"/>
            <a:ext cx="0" cy="2397387"/>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5FE1FFEE-8842-5D75-FE3F-ABD1AF0B8020}"/>
              </a:ext>
            </a:extLst>
          </p:cNvPr>
          <p:cNvSpPr txBox="1"/>
          <p:nvPr/>
        </p:nvSpPr>
        <p:spPr>
          <a:xfrm>
            <a:off x="1676400" y="5905500"/>
            <a:ext cx="13746623" cy="1661993"/>
          </a:xfrm>
          <a:prstGeom prst="rect">
            <a:avLst/>
          </a:prstGeom>
          <a:noFill/>
        </p:spPr>
        <p:txBody>
          <a:bodyPr wrap="square">
            <a:spAutoFit/>
          </a:bodyPr>
          <a:lstStyle/>
          <a:p>
            <a:r>
              <a:rPr lang="en-US" sz="3400" dirty="0">
                <a:latin typeface="Century Gothic" panose="020B0502020202020204" pitchFamily="34" charset="0"/>
              </a:rPr>
              <a:t>Accepting Christ’s forgiveness is essential. Walking in goodness means following the Holy Spirit’s leading and living without condemnation.</a:t>
            </a:r>
          </a:p>
        </p:txBody>
      </p:sp>
      <p:pic>
        <p:nvPicPr>
          <p:cNvPr id="14" name="Picture 13">
            <a:extLst>
              <a:ext uri="{FF2B5EF4-FFF2-40B4-BE49-F238E27FC236}">
                <a16:creationId xmlns:a16="http://schemas.microsoft.com/office/drawing/2014/main" id="{7DBCA866-F31C-4233-50E6-AF4000145CFA}"/>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151122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F7FBC-4F6F-C546-9694-24B326C6B5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0EB3A4-4FDA-3243-8D7E-49C2F2B242E5}"/>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C189AC0E-3CD0-EBEB-30B3-D0C095CF7E28}"/>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12E62A71-A9CA-312F-C338-BD18A3CF8862}"/>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2F949DEF-A2A4-F09A-ED83-57F6561A9AA7}"/>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49CEF301-ED83-7AF4-B8DC-0A62416044D2}"/>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EE4DD967-95EE-F987-0C91-79745FA895C4}"/>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guilt, self-sabotage, feeling “unworthy”. </a:t>
            </a:r>
          </a:p>
        </p:txBody>
      </p:sp>
      <p:sp>
        <p:nvSpPr>
          <p:cNvPr id="12" name="TextBox 12">
            <a:extLst>
              <a:ext uri="{FF2B5EF4-FFF2-40B4-BE49-F238E27FC236}">
                <a16:creationId xmlns:a16="http://schemas.microsoft.com/office/drawing/2014/main" id="{FE7B49F6-C5A4-A4CF-6E40-492DB1632C12}"/>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Guilt keeps people stuck in the past.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God’s goodness redefines self-worth.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Identity fuels healthy action.  </a:t>
            </a:r>
          </a:p>
        </p:txBody>
      </p:sp>
      <p:sp>
        <p:nvSpPr>
          <p:cNvPr id="16" name="TextBox 6">
            <a:extLst>
              <a:ext uri="{FF2B5EF4-FFF2-40B4-BE49-F238E27FC236}">
                <a16:creationId xmlns:a16="http://schemas.microsoft.com/office/drawing/2014/main" id="{83255A11-4E11-7873-3F26-F60879C0B23A}"/>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7030ADAA-F181-6382-DE2C-0CDEA26588E8}"/>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99105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B033-65BE-CA49-BA62-B19BDD4A347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6883CE-94DF-BB88-542E-F48334CBEEF5}"/>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D15199E1-9A18-788F-04B7-2A82ACB3DE43}"/>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416B3125-2BEF-74BC-DDB6-4F40436AE86B}"/>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DE77BEFF-B17C-CB73-886A-FC02FDBAED93}"/>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6" name="TextBox 6">
            <a:extLst>
              <a:ext uri="{FF2B5EF4-FFF2-40B4-BE49-F238E27FC236}">
                <a16:creationId xmlns:a16="http://schemas.microsoft.com/office/drawing/2014/main" id="{DC86AD3C-057E-E6A4-8492-56B9CE6EAB63}"/>
              </a:ext>
            </a:extLst>
          </p:cNvPr>
          <p:cNvSpPr txBox="1"/>
          <p:nvPr/>
        </p:nvSpPr>
        <p:spPr>
          <a:xfrm>
            <a:off x="1676400" y="1409700"/>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7. Fruit of Faithfulness</a:t>
            </a:r>
          </a:p>
        </p:txBody>
      </p:sp>
      <p:sp>
        <p:nvSpPr>
          <p:cNvPr id="9" name="TextBox 9">
            <a:extLst>
              <a:ext uri="{FF2B5EF4-FFF2-40B4-BE49-F238E27FC236}">
                <a16:creationId xmlns:a16="http://schemas.microsoft.com/office/drawing/2014/main" id="{D6E5550D-9A31-62A0-BEC5-FD80E8C22C91}"/>
              </a:ext>
            </a:extLst>
          </p:cNvPr>
          <p:cNvSpPr txBox="1"/>
          <p:nvPr/>
        </p:nvSpPr>
        <p:spPr>
          <a:xfrm>
            <a:off x="1503004" y="3205029"/>
            <a:ext cx="13944600" cy="2149306"/>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Your kingdom is an everlasting kingdom, and Your dominion endures throughout all generations</a:t>
            </a:r>
            <a:r>
              <a:rPr lang="en-US" sz="3600" b="1" dirty="0">
                <a:solidFill>
                  <a:srgbClr val="000000"/>
                </a:solidFill>
                <a:latin typeface="Century Gothic Paneuropean"/>
                <a:ea typeface="Century Gothic Paneuropean"/>
                <a:cs typeface="Century Gothic Paneuropean"/>
                <a:sym typeface="Century Gothic Paneuropean"/>
              </a:rPr>
              <a:t>. — Psalm 145:13 (NKJV)   </a:t>
            </a: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i="1" dirty="0">
                <a:solidFill>
                  <a:srgbClr val="000000"/>
                </a:solidFill>
                <a:latin typeface="Century Gothic Paneuropean"/>
                <a:ea typeface="Century Gothic Paneuropean"/>
                <a:cs typeface="Century Gothic Paneuropean"/>
                <a:sym typeface="Century Gothic Paneuropean"/>
              </a:rPr>
              <a:t>                                                       </a:t>
            </a:r>
          </a:p>
        </p:txBody>
      </p:sp>
      <p:sp>
        <p:nvSpPr>
          <p:cNvPr id="10" name="TextBox 9">
            <a:extLst>
              <a:ext uri="{FF2B5EF4-FFF2-40B4-BE49-F238E27FC236}">
                <a16:creationId xmlns:a16="http://schemas.microsoft.com/office/drawing/2014/main" id="{020843DC-3B70-0FFF-FD8C-940631EF8FB9}"/>
              </a:ext>
            </a:extLst>
          </p:cNvPr>
          <p:cNvSpPr txBox="1"/>
          <p:nvPr/>
        </p:nvSpPr>
        <p:spPr>
          <a:xfrm>
            <a:off x="2171715" y="2081996"/>
            <a:ext cx="10744200" cy="584775"/>
          </a:xfrm>
          <a:prstGeom prst="rect">
            <a:avLst/>
          </a:prstGeom>
          <a:noFill/>
        </p:spPr>
        <p:txBody>
          <a:bodyPr wrap="square" rtlCol="0">
            <a:spAutoFit/>
          </a:bodyPr>
          <a:lstStyle/>
          <a:p>
            <a:r>
              <a:rPr lang="en-US" sz="3200" i="1" dirty="0">
                <a:latin typeface="Century Gothic" panose="020B0502020202020204" pitchFamily="34" charset="0"/>
              </a:rPr>
              <a:t>(Overcoming Inconsistency and Doubt)  </a:t>
            </a:r>
          </a:p>
        </p:txBody>
      </p:sp>
      <p:cxnSp>
        <p:nvCxnSpPr>
          <p:cNvPr id="11" name="Straight Connector 10">
            <a:extLst>
              <a:ext uri="{FF2B5EF4-FFF2-40B4-BE49-F238E27FC236}">
                <a16:creationId xmlns:a16="http://schemas.microsoft.com/office/drawing/2014/main" id="{E6DB07B1-663E-7604-C77B-B7A4ED186E5F}"/>
              </a:ext>
            </a:extLst>
          </p:cNvPr>
          <p:cNvCxnSpPr>
            <a:cxnSpLocks/>
          </p:cNvCxnSpPr>
          <p:nvPr/>
        </p:nvCxnSpPr>
        <p:spPr>
          <a:xfrm>
            <a:off x="1295400" y="3314700"/>
            <a:ext cx="0" cy="152400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948165E7-951A-56D9-D7D8-873EE3BB17B4}"/>
              </a:ext>
            </a:extLst>
          </p:cNvPr>
          <p:cNvSpPr txBox="1"/>
          <p:nvPr/>
        </p:nvSpPr>
        <p:spPr>
          <a:xfrm>
            <a:off x="1676401" y="6236158"/>
            <a:ext cx="13335000" cy="1200329"/>
          </a:xfrm>
          <a:prstGeom prst="rect">
            <a:avLst/>
          </a:prstGeom>
          <a:noFill/>
        </p:spPr>
        <p:txBody>
          <a:bodyPr wrap="square">
            <a:spAutoFit/>
          </a:bodyPr>
          <a:lstStyle/>
          <a:p>
            <a:r>
              <a:rPr lang="en-US" sz="3600" dirty="0">
                <a:latin typeface="Century Gothic" panose="020B0502020202020204" pitchFamily="34" charset="0"/>
              </a:rPr>
              <a:t>God is forever faithful. In business, inconsistency often comes from doubt. </a:t>
            </a:r>
          </a:p>
        </p:txBody>
      </p:sp>
      <p:pic>
        <p:nvPicPr>
          <p:cNvPr id="12" name="Picture 11">
            <a:extLst>
              <a:ext uri="{FF2B5EF4-FFF2-40B4-BE49-F238E27FC236}">
                <a16:creationId xmlns:a16="http://schemas.microsoft.com/office/drawing/2014/main" id="{196B4AFD-FA3B-0EFE-EB33-5DD487178FBD}"/>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232894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564-AC72-A832-61CE-4BBBCE5DAE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EBA01B-B92C-D257-2095-313420C38AAA}"/>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EFED0BE3-4732-3B67-7C6A-67BD8DBA9BD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04D69D2E-DDBC-F7A5-D63B-1B504DDCD217}"/>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DE288650-E6E7-992F-93AD-B29E2C4DA577}"/>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9" name="TextBox 9">
            <a:extLst>
              <a:ext uri="{FF2B5EF4-FFF2-40B4-BE49-F238E27FC236}">
                <a16:creationId xmlns:a16="http://schemas.microsoft.com/office/drawing/2014/main" id="{907B6A04-C4E0-060C-0FA4-C61368BCB663}"/>
              </a:ext>
            </a:extLst>
          </p:cNvPr>
          <p:cNvSpPr txBox="1"/>
          <p:nvPr/>
        </p:nvSpPr>
        <p:spPr>
          <a:xfrm>
            <a:off x="1828800" y="2180294"/>
            <a:ext cx="13944600" cy="2401363"/>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Through the Lord’s mercies we are not consumed, Because His compassions fail not. They are new every morning; Great is Your faithfulness</a:t>
            </a:r>
            <a:r>
              <a:rPr lang="en-US" sz="3600" b="1" dirty="0">
                <a:solidFill>
                  <a:srgbClr val="000000"/>
                </a:solidFill>
                <a:latin typeface="Century Gothic Paneuropean"/>
                <a:ea typeface="Century Gothic Paneuropean"/>
                <a:cs typeface="Century Gothic Paneuropean"/>
                <a:sym typeface="Century Gothic Paneuropean"/>
              </a:rPr>
              <a:t>. — Lamentations 3:22-23 (NKJV)                                                          </a:t>
            </a:r>
          </a:p>
        </p:txBody>
      </p:sp>
      <p:cxnSp>
        <p:nvCxnSpPr>
          <p:cNvPr id="11" name="Straight Connector 10">
            <a:extLst>
              <a:ext uri="{FF2B5EF4-FFF2-40B4-BE49-F238E27FC236}">
                <a16:creationId xmlns:a16="http://schemas.microsoft.com/office/drawing/2014/main" id="{36A80424-90CB-D927-F43B-871AE3E96B09}"/>
              </a:ext>
            </a:extLst>
          </p:cNvPr>
          <p:cNvCxnSpPr>
            <a:cxnSpLocks/>
          </p:cNvCxnSpPr>
          <p:nvPr/>
        </p:nvCxnSpPr>
        <p:spPr>
          <a:xfrm>
            <a:off x="1447800" y="2136102"/>
            <a:ext cx="0" cy="2626398"/>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F7481B3C-6916-8236-5396-3A3A483808B1}"/>
              </a:ext>
            </a:extLst>
          </p:cNvPr>
          <p:cNvSpPr txBox="1"/>
          <p:nvPr/>
        </p:nvSpPr>
        <p:spPr>
          <a:xfrm>
            <a:off x="1676400" y="5643367"/>
            <a:ext cx="13746623" cy="1200329"/>
          </a:xfrm>
          <a:prstGeom prst="rect">
            <a:avLst/>
          </a:prstGeom>
          <a:noFill/>
        </p:spPr>
        <p:txBody>
          <a:bodyPr wrap="square">
            <a:spAutoFit/>
          </a:bodyPr>
          <a:lstStyle/>
          <a:p>
            <a:r>
              <a:rPr lang="en-US" sz="3600" dirty="0">
                <a:latin typeface="Century Gothic" panose="020B0502020202020204" pitchFamily="34" charset="0"/>
              </a:rPr>
              <a:t>God's faithfulness models stability over the long term, showing that he renews his mercy every morning. </a:t>
            </a:r>
          </a:p>
        </p:txBody>
      </p:sp>
      <p:pic>
        <p:nvPicPr>
          <p:cNvPr id="10" name="Picture 9">
            <a:extLst>
              <a:ext uri="{FF2B5EF4-FFF2-40B4-BE49-F238E27FC236}">
                <a16:creationId xmlns:a16="http://schemas.microsoft.com/office/drawing/2014/main" id="{52126353-C512-BEAC-12D8-76A5A5F0677A}"/>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423294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250B-9FDF-4553-9017-5435A30EF6C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B396E6C-A181-E4FA-37CC-59F434161B75}"/>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F1C7661E-876E-A855-D69E-7D21B59B431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B2DEADE5-F1B0-A975-25D3-BBA77CC0A21A}"/>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4BCA16D6-9B38-0E22-F38B-BD2106DB3191}"/>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0FA081CA-C3DE-BC3E-EE5E-81D2609664FE}"/>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EBC0A3FB-C013-A2FE-AE7E-3B3FB5A2032E}"/>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stop-start progress, quitting cycles.</a:t>
            </a:r>
          </a:p>
        </p:txBody>
      </p:sp>
      <p:sp>
        <p:nvSpPr>
          <p:cNvPr id="12" name="TextBox 12">
            <a:extLst>
              <a:ext uri="{FF2B5EF4-FFF2-40B4-BE49-F238E27FC236}">
                <a16:creationId xmlns:a16="http://schemas.microsoft.com/office/drawing/2014/main" id="{4D65BE98-B7AD-3198-88F6-D03213B4D774}"/>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Inconsistency often comes from internal doubt.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God’s faithfulness models stability.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Small faithful steps compound over time.  </a:t>
            </a:r>
          </a:p>
        </p:txBody>
      </p:sp>
      <p:sp>
        <p:nvSpPr>
          <p:cNvPr id="16" name="TextBox 6">
            <a:extLst>
              <a:ext uri="{FF2B5EF4-FFF2-40B4-BE49-F238E27FC236}">
                <a16:creationId xmlns:a16="http://schemas.microsoft.com/office/drawing/2014/main" id="{362F0B13-C34B-D80A-87B4-B3CC73287827}"/>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A3C4C13E-E06F-A149-B949-9B613EC41F51}"/>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58365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92DD4-7F88-53E2-77F0-213412FA9C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FA6B22-740C-BA3F-6509-D03F1B098B7C}"/>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3F307CC6-BAB0-ED7A-A414-D03B34AD3018}"/>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2E4D52A3-FE4E-666F-D08D-CE1117CCE270}"/>
              </a:ext>
            </a:extLst>
          </p:cNvPr>
          <p:cNvGrpSpPr>
            <a:grpSpLocks noChangeAspect="1"/>
          </p:cNvGrpSpPr>
          <p:nvPr/>
        </p:nvGrpSpPr>
        <p:grpSpPr>
          <a:xfrm>
            <a:off x="0" y="1229"/>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35097591-5907-FB25-AADF-4A4CFEF39A06}"/>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6" name="TextBox 6">
            <a:extLst>
              <a:ext uri="{FF2B5EF4-FFF2-40B4-BE49-F238E27FC236}">
                <a16:creationId xmlns:a16="http://schemas.microsoft.com/office/drawing/2014/main" id="{99AF1D86-F492-96C6-6C45-13365A20E13D}"/>
              </a:ext>
            </a:extLst>
          </p:cNvPr>
          <p:cNvSpPr txBox="1"/>
          <p:nvPr/>
        </p:nvSpPr>
        <p:spPr>
          <a:xfrm>
            <a:off x="1676400" y="1061999"/>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8. Fruit of Gentleness</a:t>
            </a:r>
          </a:p>
        </p:txBody>
      </p:sp>
      <p:sp>
        <p:nvSpPr>
          <p:cNvPr id="9" name="TextBox 9">
            <a:extLst>
              <a:ext uri="{FF2B5EF4-FFF2-40B4-BE49-F238E27FC236}">
                <a16:creationId xmlns:a16="http://schemas.microsoft.com/office/drawing/2014/main" id="{BF5BE416-0DD6-5408-9275-40EADB85FE5A}"/>
              </a:ext>
            </a:extLst>
          </p:cNvPr>
          <p:cNvSpPr txBox="1"/>
          <p:nvPr/>
        </p:nvSpPr>
        <p:spPr>
          <a:xfrm>
            <a:off x="1713271" y="2954764"/>
            <a:ext cx="13944600" cy="3467616"/>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“Now I, Paul, myself am pleading with you by the meekness and gentleness of Christ—who in presence am lowly among you, but being absent am bold toward you  </a:t>
            </a: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p>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                                                             </a:t>
            </a:r>
            <a:r>
              <a:rPr lang="en-US" sz="3600" b="1" dirty="0">
                <a:solidFill>
                  <a:srgbClr val="000000"/>
                </a:solidFill>
                <a:latin typeface="Century Gothic Paneuropean"/>
                <a:ea typeface="Century Gothic Paneuropean"/>
                <a:cs typeface="Century Gothic Paneuropean"/>
                <a:sym typeface="Century Gothic Paneuropean"/>
              </a:rPr>
              <a:t>— 2 Corinthians 10:1 (NKJV)</a:t>
            </a:r>
            <a:r>
              <a:rPr lang="en-US" sz="3600" i="1" dirty="0">
                <a:solidFill>
                  <a:srgbClr val="000000"/>
                </a:solidFill>
                <a:latin typeface="Century Gothic Paneuropean"/>
                <a:ea typeface="Century Gothic Paneuropean"/>
                <a:cs typeface="Century Gothic Paneuropean"/>
                <a:sym typeface="Century Gothic Paneuropean"/>
              </a:rPr>
              <a:t>   </a:t>
            </a:r>
            <a:r>
              <a:rPr lang="en-US" sz="3600" b="1" i="1" dirty="0">
                <a:solidFill>
                  <a:srgbClr val="000000"/>
                </a:solidFill>
                <a:latin typeface="Century Gothic Paneuropean"/>
                <a:ea typeface="Century Gothic Paneuropean"/>
                <a:cs typeface="Century Gothic Paneuropean"/>
                <a:sym typeface="Century Gothic Paneuropean"/>
              </a:rPr>
              <a:t>                                                       </a:t>
            </a:r>
          </a:p>
        </p:txBody>
      </p:sp>
      <p:sp>
        <p:nvSpPr>
          <p:cNvPr id="10" name="TextBox 9">
            <a:extLst>
              <a:ext uri="{FF2B5EF4-FFF2-40B4-BE49-F238E27FC236}">
                <a16:creationId xmlns:a16="http://schemas.microsoft.com/office/drawing/2014/main" id="{8799D7A3-B1D5-7757-C953-3161EAC0C4AB}"/>
              </a:ext>
            </a:extLst>
          </p:cNvPr>
          <p:cNvSpPr txBox="1"/>
          <p:nvPr/>
        </p:nvSpPr>
        <p:spPr>
          <a:xfrm>
            <a:off x="2171715" y="1734295"/>
            <a:ext cx="10744200" cy="584775"/>
          </a:xfrm>
          <a:prstGeom prst="rect">
            <a:avLst/>
          </a:prstGeom>
          <a:noFill/>
        </p:spPr>
        <p:txBody>
          <a:bodyPr wrap="square" rtlCol="0">
            <a:spAutoFit/>
          </a:bodyPr>
          <a:lstStyle/>
          <a:p>
            <a:r>
              <a:rPr lang="en-US" sz="3200" i="1" dirty="0">
                <a:latin typeface="Century Gothic" panose="020B0502020202020204" pitchFamily="34" charset="0"/>
              </a:rPr>
              <a:t>(Healing Control and Emotional Defensiveness)  </a:t>
            </a:r>
          </a:p>
        </p:txBody>
      </p:sp>
      <p:cxnSp>
        <p:nvCxnSpPr>
          <p:cNvPr id="11" name="Straight Connector 10">
            <a:extLst>
              <a:ext uri="{FF2B5EF4-FFF2-40B4-BE49-F238E27FC236}">
                <a16:creationId xmlns:a16="http://schemas.microsoft.com/office/drawing/2014/main" id="{772D6B71-4FF6-8941-F29B-72D6CBA77E1B}"/>
              </a:ext>
            </a:extLst>
          </p:cNvPr>
          <p:cNvCxnSpPr>
            <a:cxnSpLocks/>
          </p:cNvCxnSpPr>
          <p:nvPr/>
        </p:nvCxnSpPr>
        <p:spPr>
          <a:xfrm>
            <a:off x="1332271" y="2965825"/>
            <a:ext cx="0" cy="3456555"/>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59E29B05-162F-FDA9-D90F-612D47099A2C}"/>
              </a:ext>
            </a:extLst>
          </p:cNvPr>
          <p:cNvSpPr txBox="1"/>
          <p:nvPr/>
        </p:nvSpPr>
        <p:spPr>
          <a:xfrm>
            <a:off x="1524000" y="7352376"/>
            <a:ext cx="12420600" cy="1077218"/>
          </a:xfrm>
          <a:prstGeom prst="rect">
            <a:avLst/>
          </a:prstGeom>
          <a:noFill/>
        </p:spPr>
        <p:txBody>
          <a:bodyPr wrap="square">
            <a:spAutoFit/>
          </a:bodyPr>
          <a:lstStyle/>
          <a:p>
            <a:r>
              <a:rPr lang="en-US" sz="3200" dirty="0">
                <a:latin typeface="Century Gothic" panose="020B0502020202020204" pitchFamily="34" charset="0"/>
              </a:rPr>
              <a:t>This shows Paul responding with gentleness. Gentleness is strong and bold, not weak.</a:t>
            </a:r>
          </a:p>
        </p:txBody>
      </p:sp>
      <p:pic>
        <p:nvPicPr>
          <p:cNvPr id="14" name="Picture 13">
            <a:extLst>
              <a:ext uri="{FF2B5EF4-FFF2-40B4-BE49-F238E27FC236}">
                <a16:creationId xmlns:a16="http://schemas.microsoft.com/office/drawing/2014/main" id="{CDA22C4E-1046-CD01-C116-3BCCB1C96F33}"/>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268414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55F7-C3BE-A172-0137-BE1F4689B5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4D97BB-5D96-254A-4E61-EAED48461B4A}"/>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FCF1AE1B-47C1-8209-7F66-3316F698D700}"/>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FA212E50-0657-FBCE-B315-7276BDBF21E9}"/>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1F2A5E02-D07B-AE55-1606-B1953B1D7158}"/>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9" name="TextBox 9">
            <a:extLst>
              <a:ext uri="{FF2B5EF4-FFF2-40B4-BE49-F238E27FC236}">
                <a16:creationId xmlns:a16="http://schemas.microsoft.com/office/drawing/2014/main" id="{61F25DA1-BFBD-465C-FDAE-5AF93B9D19A0}"/>
              </a:ext>
            </a:extLst>
          </p:cNvPr>
          <p:cNvSpPr txBox="1"/>
          <p:nvPr/>
        </p:nvSpPr>
        <p:spPr>
          <a:xfrm>
            <a:off x="1905000" y="1867619"/>
            <a:ext cx="13944600" cy="2401363"/>
          </a:xfrm>
          <a:prstGeom prst="rect">
            <a:avLst/>
          </a:prstGeom>
        </p:spPr>
        <p:txBody>
          <a:bodyPr wrap="square" lIns="0" tIns="0" rIns="0" bIns="0" rtlCol="0" anchor="t">
            <a:spAutoFit/>
          </a:bodyPr>
          <a:lstStyle/>
          <a:p>
            <a:pPr>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“Behold, I send you out as sheep in the midst of wolves. Therefore, be wise as serpents and harmless as doves.  </a:t>
            </a:r>
            <a:r>
              <a:rPr lang="en-US" sz="3600" b="1" dirty="0">
                <a:solidFill>
                  <a:srgbClr val="000000"/>
                </a:solidFill>
                <a:latin typeface="Century Gothic Paneuropean"/>
                <a:ea typeface="Century Gothic Paneuropean"/>
                <a:cs typeface="Century Gothic Paneuropean"/>
                <a:sym typeface="Century Gothic Paneuropean"/>
              </a:rPr>
              <a:t>— Matthew 10:16 (NKJV)  </a:t>
            </a:r>
          </a:p>
        </p:txBody>
      </p:sp>
      <p:cxnSp>
        <p:nvCxnSpPr>
          <p:cNvPr id="11" name="Straight Connector 10">
            <a:extLst>
              <a:ext uri="{FF2B5EF4-FFF2-40B4-BE49-F238E27FC236}">
                <a16:creationId xmlns:a16="http://schemas.microsoft.com/office/drawing/2014/main" id="{F28A6A70-85B2-3FBB-8CBF-96D438BCAE52}"/>
              </a:ext>
            </a:extLst>
          </p:cNvPr>
          <p:cNvCxnSpPr>
            <a:cxnSpLocks/>
          </p:cNvCxnSpPr>
          <p:nvPr/>
        </p:nvCxnSpPr>
        <p:spPr>
          <a:xfrm>
            <a:off x="1447800" y="2019300"/>
            <a:ext cx="0" cy="2249682"/>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A5F8BB13-8BFD-56DF-9EB8-A25B84085FA8}"/>
              </a:ext>
            </a:extLst>
          </p:cNvPr>
          <p:cNvSpPr txBox="1"/>
          <p:nvPr/>
        </p:nvSpPr>
        <p:spPr>
          <a:xfrm>
            <a:off x="1676400" y="5643367"/>
            <a:ext cx="13746623" cy="1200329"/>
          </a:xfrm>
          <a:prstGeom prst="rect">
            <a:avLst/>
          </a:prstGeom>
          <a:noFill/>
        </p:spPr>
        <p:txBody>
          <a:bodyPr wrap="square">
            <a:spAutoFit/>
          </a:bodyPr>
          <a:lstStyle/>
          <a:p>
            <a:r>
              <a:rPr lang="en-US" sz="3600" dirty="0">
                <a:latin typeface="Century Gothic" panose="020B0502020202020204" pitchFamily="34" charset="0"/>
              </a:rPr>
              <a:t>Gentleness helps repair relationships and prevents defensive reactions. Strength and softness can exist together.</a:t>
            </a:r>
          </a:p>
        </p:txBody>
      </p:sp>
      <p:pic>
        <p:nvPicPr>
          <p:cNvPr id="12" name="Picture 11">
            <a:extLst>
              <a:ext uri="{FF2B5EF4-FFF2-40B4-BE49-F238E27FC236}">
                <a16:creationId xmlns:a16="http://schemas.microsoft.com/office/drawing/2014/main" id="{834C47A1-1743-EA98-ECB0-569CC0D30169}"/>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164950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0DDC-9178-7945-0D4A-DB7F12F678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AFF48F-CEEE-7CC5-AD1C-262ED71BF18F}"/>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71F3F76D-7A08-BFC7-7F63-176680CC7F4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0D167DDD-BF38-BBCA-F5DE-70F782A3911F}"/>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A0380B18-1858-C562-FB99-2DF23673D2C8}"/>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A20E9EBC-30AD-1377-DC3F-B1BBB46475DC}"/>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5901259E-9D22-D40B-39A1-08C4D0275CDE}"/>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control issues, defensiveness, pride wounds.</a:t>
            </a:r>
          </a:p>
        </p:txBody>
      </p:sp>
      <p:sp>
        <p:nvSpPr>
          <p:cNvPr id="12" name="TextBox 12">
            <a:extLst>
              <a:ext uri="{FF2B5EF4-FFF2-40B4-BE49-F238E27FC236}">
                <a16:creationId xmlns:a16="http://schemas.microsoft.com/office/drawing/2014/main" id="{E0F91324-C6A0-4B76-601A-0D5E4EAAC677}"/>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Control is often fear in disguise.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Gentleness creates safety for growth.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Strength and softness can coexist. </a:t>
            </a:r>
          </a:p>
        </p:txBody>
      </p:sp>
      <p:sp>
        <p:nvSpPr>
          <p:cNvPr id="16" name="TextBox 6">
            <a:extLst>
              <a:ext uri="{FF2B5EF4-FFF2-40B4-BE49-F238E27FC236}">
                <a16:creationId xmlns:a16="http://schemas.microsoft.com/office/drawing/2014/main" id="{893FCAEA-192A-CF30-03D7-771784A89E3F}"/>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8C744968-5623-D781-40CA-97A88A00F46B}"/>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229434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D3AC-3969-619F-B523-DF71213FC74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3E7F345-44F6-2650-5394-198C90A9A331}"/>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4DA65B97-D12E-BF72-674B-12644D8AE19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9435A475-3D69-4FF6-3DF4-D1F9A77BD261}"/>
              </a:ext>
            </a:extLst>
          </p:cNvPr>
          <p:cNvGrpSpPr>
            <a:grpSpLocks noChangeAspect="1"/>
          </p:cNvGrpSpPr>
          <p:nvPr/>
        </p:nvGrpSpPr>
        <p:grpSpPr>
          <a:xfrm>
            <a:off x="0" y="1229"/>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C78D4D34-039C-21EC-5BA1-15D69477B4A3}"/>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6" name="TextBox 6">
            <a:extLst>
              <a:ext uri="{FF2B5EF4-FFF2-40B4-BE49-F238E27FC236}">
                <a16:creationId xmlns:a16="http://schemas.microsoft.com/office/drawing/2014/main" id="{6347372B-5094-4795-86E1-9D3E06514F52}"/>
              </a:ext>
            </a:extLst>
          </p:cNvPr>
          <p:cNvSpPr txBox="1"/>
          <p:nvPr/>
        </p:nvSpPr>
        <p:spPr>
          <a:xfrm>
            <a:off x="1676400" y="1061999"/>
            <a:ext cx="10528340" cy="638175"/>
          </a:xfrm>
          <a:prstGeom prst="rect">
            <a:avLst/>
          </a:prstGeom>
        </p:spPr>
        <p:txBody>
          <a:bodyPr lIns="0" tIns="0" rIns="0" bIns="0" rtlCol="0" anchor="t">
            <a:spAutoFit/>
          </a:bodyPr>
          <a:lstStyle/>
          <a:p>
            <a:pPr algn="just">
              <a:lnSpc>
                <a:spcPts val="5040"/>
              </a:lnSpc>
            </a:pPr>
            <a:r>
              <a:rPr lang="en-US" sz="4400" b="1" dirty="0">
                <a:solidFill>
                  <a:srgbClr val="000000"/>
                </a:solidFill>
                <a:latin typeface="Century Gothic Paneuropean Bold"/>
                <a:ea typeface="Century Gothic Paneuropean Bold"/>
                <a:cs typeface="Century Gothic Paneuropean Bold"/>
                <a:sym typeface="Century Gothic Paneuropean Bold"/>
              </a:rPr>
              <a:t>9. Fruit of Self-Control</a:t>
            </a:r>
          </a:p>
        </p:txBody>
      </p:sp>
      <p:sp>
        <p:nvSpPr>
          <p:cNvPr id="9" name="TextBox 9">
            <a:extLst>
              <a:ext uri="{FF2B5EF4-FFF2-40B4-BE49-F238E27FC236}">
                <a16:creationId xmlns:a16="http://schemas.microsoft.com/office/drawing/2014/main" id="{EE385970-7414-BDDB-B7D8-8B610C16C81B}"/>
              </a:ext>
            </a:extLst>
          </p:cNvPr>
          <p:cNvSpPr txBox="1"/>
          <p:nvPr/>
        </p:nvSpPr>
        <p:spPr>
          <a:xfrm>
            <a:off x="1713271" y="2954764"/>
            <a:ext cx="13944600" cy="1570366"/>
          </a:xfrm>
          <a:prstGeom prst="rect">
            <a:avLst/>
          </a:prstGeom>
        </p:spPr>
        <p:txBody>
          <a:bodyPr wrap="square" lIns="0" tIns="0" rIns="0" bIns="0" rtlCol="0" anchor="t">
            <a:spAutoFit/>
          </a:bodyP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“Whoever has no rule over his own spirit is like a city broken down, without walls</a:t>
            </a:r>
            <a:r>
              <a:rPr lang="en-US" sz="3600" b="1" dirty="0">
                <a:solidFill>
                  <a:srgbClr val="000000"/>
                </a:solidFill>
                <a:latin typeface="Century Gothic Paneuropean"/>
                <a:ea typeface="Century Gothic Paneuropean"/>
                <a:cs typeface="Century Gothic Paneuropean"/>
                <a:sym typeface="Century Gothic Paneuropean"/>
              </a:rPr>
              <a:t>. — Proverbs 25:28 (NKJV)  </a:t>
            </a:r>
          </a:p>
        </p:txBody>
      </p:sp>
      <p:sp>
        <p:nvSpPr>
          <p:cNvPr id="10" name="TextBox 9">
            <a:extLst>
              <a:ext uri="{FF2B5EF4-FFF2-40B4-BE49-F238E27FC236}">
                <a16:creationId xmlns:a16="http://schemas.microsoft.com/office/drawing/2014/main" id="{958F928A-EA19-C767-E8F0-CB38CBAFE16E}"/>
              </a:ext>
            </a:extLst>
          </p:cNvPr>
          <p:cNvSpPr txBox="1"/>
          <p:nvPr/>
        </p:nvSpPr>
        <p:spPr>
          <a:xfrm>
            <a:off x="2171715" y="1734295"/>
            <a:ext cx="10744200" cy="584775"/>
          </a:xfrm>
          <a:prstGeom prst="rect">
            <a:avLst/>
          </a:prstGeom>
          <a:noFill/>
        </p:spPr>
        <p:txBody>
          <a:bodyPr wrap="square" rtlCol="0">
            <a:spAutoFit/>
          </a:bodyPr>
          <a:lstStyle/>
          <a:p>
            <a:r>
              <a:rPr lang="en-US" sz="3200" i="1" dirty="0">
                <a:latin typeface="Century Gothic" panose="020B0502020202020204" pitchFamily="34" charset="0"/>
              </a:rPr>
              <a:t>(Breaking Emotional Reactivity)  </a:t>
            </a:r>
          </a:p>
        </p:txBody>
      </p:sp>
      <p:cxnSp>
        <p:nvCxnSpPr>
          <p:cNvPr id="11" name="Straight Connector 10">
            <a:extLst>
              <a:ext uri="{FF2B5EF4-FFF2-40B4-BE49-F238E27FC236}">
                <a16:creationId xmlns:a16="http://schemas.microsoft.com/office/drawing/2014/main" id="{7EB9A85A-02E0-0022-D5DB-FE0CBD06E93F}"/>
              </a:ext>
            </a:extLst>
          </p:cNvPr>
          <p:cNvCxnSpPr>
            <a:cxnSpLocks/>
          </p:cNvCxnSpPr>
          <p:nvPr/>
        </p:nvCxnSpPr>
        <p:spPr>
          <a:xfrm>
            <a:off x="1332271" y="2965825"/>
            <a:ext cx="0" cy="1796675"/>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B623F99D-7612-6FF6-21D5-922E3240E1B9}"/>
              </a:ext>
            </a:extLst>
          </p:cNvPr>
          <p:cNvSpPr txBox="1"/>
          <p:nvPr/>
        </p:nvSpPr>
        <p:spPr>
          <a:xfrm>
            <a:off x="1651819" y="6401447"/>
            <a:ext cx="14554200" cy="1077218"/>
          </a:xfrm>
          <a:prstGeom prst="rect">
            <a:avLst/>
          </a:prstGeom>
          <a:noFill/>
        </p:spPr>
        <p:txBody>
          <a:bodyPr wrap="square">
            <a:spAutoFit/>
          </a:bodyPr>
          <a:lstStyle/>
          <a:p>
            <a:r>
              <a:rPr lang="en-US" sz="3200" dirty="0">
                <a:latin typeface="Century Gothic" panose="020B0502020202020204" pitchFamily="34" charset="0"/>
              </a:rPr>
              <a:t>Self-control is discipline. Creating habits, creating a lifestyle, a routine, that helps break the reactivity that we have from our emotions.  </a:t>
            </a:r>
          </a:p>
        </p:txBody>
      </p:sp>
      <p:pic>
        <p:nvPicPr>
          <p:cNvPr id="14" name="Picture 13">
            <a:extLst>
              <a:ext uri="{FF2B5EF4-FFF2-40B4-BE49-F238E27FC236}">
                <a16:creationId xmlns:a16="http://schemas.microsoft.com/office/drawing/2014/main" id="{6166F2F3-26D2-1DA1-BB35-B4A1EE50BB11}"/>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332746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F3D-7DDC-B662-C638-49A44A4FF5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DED796-D18C-5BF0-275F-7A9FFE73A287}"/>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24E01C20-B832-635E-4883-3B569A21C16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71407E47-DC8D-2C63-0B6B-D25958FE065A}"/>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939A0229-6B5C-2935-40D5-2A6B248CC0E1}"/>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9" name="TextBox 9">
            <a:extLst>
              <a:ext uri="{FF2B5EF4-FFF2-40B4-BE49-F238E27FC236}">
                <a16:creationId xmlns:a16="http://schemas.microsoft.com/office/drawing/2014/main" id="{6096877B-5BA9-D4DE-D1D6-BE0BA7607D73}"/>
              </a:ext>
            </a:extLst>
          </p:cNvPr>
          <p:cNvSpPr txBox="1"/>
          <p:nvPr/>
        </p:nvSpPr>
        <p:spPr>
          <a:xfrm>
            <a:off x="1905000" y="1867619"/>
            <a:ext cx="13944600" cy="2401363"/>
          </a:xfrm>
          <a:prstGeom prst="rect">
            <a:avLst/>
          </a:prstGeom>
        </p:spPr>
        <p:txBody>
          <a:bodyPr wrap="square" lIns="0" tIns="0" rIns="0" bIns="0" rtlCol="0" anchor="t">
            <a:spAutoFit/>
          </a:bodyPr>
          <a:lstStyle/>
          <a:p>
            <a:pPr>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So then, my beloved brethren, let every man be swift to hear, slow to speak, slow to wrath; for the wrath of man does not produce the righteousness of God.  </a:t>
            </a:r>
            <a:r>
              <a:rPr lang="en-US" sz="3600" b="1" dirty="0">
                <a:solidFill>
                  <a:srgbClr val="000000"/>
                </a:solidFill>
                <a:latin typeface="Century Gothic Paneuropean"/>
                <a:ea typeface="Century Gothic Paneuropean"/>
                <a:cs typeface="Century Gothic Paneuropean"/>
                <a:sym typeface="Century Gothic Paneuropean"/>
              </a:rPr>
              <a:t>— James 1:19-20 (NKJV)  </a:t>
            </a:r>
          </a:p>
        </p:txBody>
      </p:sp>
      <p:cxnSp>
        <p:nvCxnSpPr>
          <p:cNvPr id="11" name="Straight Connector 10">
            <a:extLst>
              <a:ext uri="{FF2B5EF4-FFF2-40B4-BE49-F238E27FC236}">
                <a16:creationId xmlns:a16="http://schemas.microsoft.com/office/drawing/2014/main" id="{90CFC240-42C6-E3A6-6AFC-AC2DAB1DD070}"/>
              </a:ext>
            </a:extLst>
          </p:cNvPr>
          <p:cNvCxnSpPr>
            <a:cxnSpLocks/>
          </p:cNvCxnSpPr>
          <p:nvPr/>
        </p:nvCxnSpPr>
        <p:spPr>
          <a:xfrm>
            <a:off x="1447800" y="2019300"/>
            <a:ext cx="0" cy="2249682"/>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CF591072-5047-6F2E-9D6A-29FC938A9C35}"/>
              </a:ext>
            </a:extLst>
          </p:cNvPr>
          <p:cNvSpPr txBox="1"/>
          <p:nvPr/>
        </p:nvSpPr>
        <p:spPr>
          <a:xfrm>
            <a:off x="1676400" y="5643367"/>
            <a:ext cx="13746623" cy="1754326"/>
          </a:xfrm>
          <a:prstGeom prst="rect">
            <a:avLst/>
          </a:prstGeom>
          <a:noFill/>
        </p:spPr>
        <p:txBody>
          <a:bodyPr wrap="square">
            <a:spAutoFit/>
          </a:bodyPr>
          <a:lstStyle/>
          <a:p>
            <a:r>
              <a:rPr lang="en-US" sz="3600" dirty="0">
                <a:latin typeface="Century Gothic" panose="020B0502020202020204" pitchFamily="34" charset="0"/>
              </a:rPr>
              <a:t>This teaches being slow to speak and slow to anger. Emotional reactivity damages authority. Self-control protects business momentum and builds trust.</a:t>
            </a:r>
          </a:p>
        </p:txBody>
      </p:sp>
      <p:pic>
        <p:nvPicPr>
          <p:cNvPr id="6" name="Picture 5">
            <a:extLst>
              <a:ext uri="{FF2B5EF4-FFF2-40B4-BE49-F238E27FC236}">
                <a16:creationId xmlns:a16="http://schemas.microsoft.com/office/drawing/2014/main" id="{A22EE2EC-2B66-D62A-C6F5-05E287F85E1C}"/>
              </a:ext>
            </a:extLst>
          </p:cNvPr>
          <p:cNvPicPr>
            <a:picLocks noChangeAspect="1"/>
          </p:cNvPicPr>
          <p:nvPr/>
        </p:nvPicPr>
        <p:blipFill>
          <a:blip r:embed="rId4"/>
          <a:stretch>
            <a:fillRect/>
          </a:stretch>
        </p:blipFill>
        <p:spPr>
          <a:xfrm>
            <a:off x="15697200" y="-190500"/>
            <a:ext cx="2377646" cy="1682642"/>
          </a:xfrm>
          <a:prstGeom prst="rect">
            <a:avLst/>
          </a:prstGeom>
        </p:spPr>
      </p:pic>
    </p:spTree>
    <p:extLst>
      <p:ext uri="{BB962C8B-B14F-4D97-AF65-F5344CB8AC3E}">
        <p14:creationId xmlns:p14="http://schemas.microsoft.com/office/powerpoint/2010/main" val="75102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7" name="TextBox 7"/>
          <p:cNvSpPr txBox="1"/>
          <p:nvPr/>
        </p:nvSpPr>
        <p:spPr>
          <a:xfrm>
            <a:off x="838200" y="1244717"/>
            <a:ext cx="10591800" cy="8002191"/>
          </a:xfrm>
          <a:prstGeom prst="rect">
            <a:avLst/>
          </a:prstGeom>
        </p:spPr>
        <p:txBody>
          <a:bodyPr wrap="square" lIns="0" tIns="0" rIns="0" bIns="0" rtlCol="0" anchor="t">
            <a:spAutoFit/>
          </a:bodyPr>
          <a:lstStyle/>
          <a:p>
            <a:pPr marL="571500" indent="-571500" algn="l">
              <a:lnSpc>
                <a:spcPts val="4799"/>
              </a:lnSpc>
              <a:buFont typeface="Arial" panose="020B0604020202020204" pitchFamily="34" charset="0"/>
              <a:buChar char="•"/>
            </a:pPr>
            <a:r>
              <a:rPr lang="en-US" sz="3600" dirty="0">
                <a:solidFill>
                  <a:srgbClr val="000000"/>
                </a:solidFill>
                <a:latin typeface="Century Gothic Paneuropean Bold"/>
                <a:ea typeface="Century Gothic Paneuropean Bold"/>
                <a:cs typeface="Century Gothic Paneuropean Bold"/>
                <a:sym typeface="Century Gothic Paneuropean Bold"/>
              </a:rPr>
              <a:t>We’ve been looking at why it is important for us to renew our mind.</a:t>
            </a:r>
          </a:p>
          <a:p>
            <a:pPr marL="571500" indent="-571500" algn="l">
              <a:lnSpc>
                <a:spcPts val="4799"/>
              </a:lnSpc>
              <a:buFont typeface="Arial" panose="020B0604020202020204" pitchFamily="34" charset="0"/>
              <a:buChar char="•"/>
            </a:pPr>
            <a:endParaRPr lang="en-US" sz="3600" b="1" dirty="0">
              <a:solidFill>
                <a:srgbClr val="000000"/>
              </a:solidFill>
              <a:latin typeface="Century Gothic Paneuropean Bold"/>
              <a:ea typeface="Century Gothic Paneuropean Bold"/>
              <a:cs typeface="Century Gothic Paneuropean Bold"/>
              <a:sym typeface="Century Gothic Paneuropean Bold"/>
            </a:endParaRPr>
          </a:p>
          <a:p>
            <a:pPr marL="571500" indent="-571500" algn="l">
              <a:lnSpc>
                <a:spcPts val="4799"/>
              </a:lnSpc>
              <a:buFont typeface="Arial" panose="020B0604020202020204" pitchFamily="34" charset="0"/>
              <a:buChar char="•"/>
            </a:pPr>
            <a:r>
              <a:rPr lang="en-US" sz="3600" b="1" dirty="0">
                <a:solidFill>
                  <a:srgbClr val="000000"/>
                </a:solidFill>
                <a:latin typeface="Century Gothic Paneuropean Bold"/>
                <a:ea typeface="Century Gothic Paneuropean Bold"/>
                <a:cs typeface="Century Gothic Paneuropean Bold"/>
                <a:sym typeface="Century Gothic Paneuropean Bold"/>
              </a:rPr>
              <a:t>When we’re trying to shift our mindset… there is a block in our emotions.</a:t>
            </a:r>
          </a:p>
          <a:p>
            <a:pPr marL="571500" indent="-571500" algn="l">
              <a:lnSpc>
                <a:spcPts val="4799"/>
              </a:lnSpc>
              <a:buFont typeface="Arial" panose="020B0604020202020204" pitchFamily="34" charset="0"/>
              <a:buChar char="•"/>
            </a:pPr>
            <a:endParaRPr lang="en-US" sz="3600" b="1" dirty="0">
              <a:solidFill>
                <a:srgbClr val="000000"/>
              </a:solidFill>
              <a:latin typeface="Century Gothic Paneuropean Bold"/>
              <a:ea typeface="Century Gothic Paneuropean Bold"/>
              <a:cs typeface="Century Gothic Paneuropean Bold"/>
              <a:sym typeface="Century Gothic Paneuropean Bold"/>
            </a:endParaRPr>
          </a:p>
          <a:p>
            <a:pPr marL="571500" indent="-571500" algn="l">
              <a:lnSpc>
                <a:spcPts val="4799"/>
              </a:lnSpc>
              <a:buFont typeface="Arial" panose="020B0604020202020204" pitchFamily="34" charset="0"/>
              <a:buChar char="•"/>
            </a:pPr>
            <a:r>
              <a:rPr lang="en-US" sz="3600" b="1" dirty="0">
                <a:solidFill>
                  <a:srgbClr val="000000"/>
                </a:solidFill>
                <a:latin typeface="Century Gothic Paneuropean Bold"/>
                <a:ea typeface="Century Gothic Paneuropean Bold"/>
                <a:cs typeface="Century Gothic Paneuropean Bold"/>
                <a:sym typeface="Century Gothic Paneuropean Bold"/>
              </a:rPr>
              <a:t>We all carry emotional baggage.</a:t>
            </a:r>
          </a:p>
          <a:p>
            <a:pPr algn="l">
              <a:lnSpc>
                <a:spcPts val="4799"/>
              </a:lnSpc>
            </a:pPr>
            <a:endParaRPr lang="en-US" sz="3600" b="1" dirty="0">
              <a:solidFill>
                <a:srgbClr val="000000"/>
              </a:solidFill>
              <a:latin typeface="Century Gothic Paneuropean Bold"/>
              <a:ea typeface="Century Gothic Paneuropean Bold"/>
              <a:cs typeface="Century Gothic Paneuropean Bold"/>
              <a:sym typeface="Century Gothic Paneuropean Bold"/>
            </a:endParaRPr>
          </a:p>
          <a:p>
            <a:pPr marL="571500" indent="-571500" algn="l">
              <a:lnSpc>
                <a:spcPts val="4799"/>
              </a:lnSpc>
              <a:buFont typeface="Arial" panose="020B0604020202020204" pitchFamily="34" charset="0"/>
              <a:buChar char="•"/>
            </a:pPr>
            <a:r>
              <a:rPr lang="en-US" sz="3600" b="1" dirty="0">
                <a:solidFill>
                  <a:srgbClr val="000000"/>
                </a:solidFill>
                <a:latin typeface="Century Gothic Paneuropean Bold"/>
                <a:ea typeface="Century Gothic Paneuropean Bold"/>
                <a:cs typeface="Century Gothic Paneuropean Bold"/>
                <a:sym typeface="Century Gothic Paneuropean Bold"/>
              </a:rPr>
              <a:t>When they go unresolved, they become a big block for us.</a:t>
            </a:r>
          </a:p>
          <a:p>
            <a:pPr marL="571500" indent="-571500" algn="l">
              <a:lnSpc>
                <a:spcPts val="4799"/>
              </a:lnSpc>
              <a:buFont typeface="Arial" panose="020B0604020202020204" pitchFamily="34" charset="0"/>
              <a:buChar char="•"/>
            </a:pPr>
            <a:endParaRPr lang="en-US" sz="3600" b="1" dirty="0">
              <a:solidFill>
                <a:srgbClr val="000000"/>
              </a:solidFill>
              <a:latin typeface="Century Gothic Paneuropean Bold"/>
              <a:ea typeface="Century Gothic Paneuropean Bold"/>
              <a:cs typeface="Century Gothic Paneuropean Bold"/>
              <a:sym typeface="Century Gothic Paneuropean Bold"/>
            </a:endParaRPr>
          </a:p>
          <a:p>
            <a:pPr marL="571500" indent="-571500" algn="l">
              <a:lnSpc>
                <a:spcPts val="4799"/>
              </a:lnSpc>
              <a:buFont typeface="Arial" panose="020B0604020202020204" pitchFamily="34" charset="0"/>
              <a:buChar char="•"/>
            </a:pPr>
            <a:r>
              <a:rPr lang="en-US" sz="3600" b="1" dirty="0">
                <a:solidFill>
                  <a:srgbClr val="000000"/>
                </a:solidFill>
                <a:latin typeface="Century Gothic Paneuropean Bold"/>
                <a:ea typeface="Century Gothic Paneuropean Bold"/>
                <a:cs typeface="Century Gothic Paneuropean Bold"/>
                <a:sym typeface="Century Gothic Paneuropean Bold"/>
              </a:rPr>
              <a:t>What is the work of the Spirit… to help us resolve these emotional blocks.</a:t>
            </a:r>
          </a:p>
        </p:txBody>
      </p:sp>
      <p:grpSp>
        <p:nvGrpSpPr>
          <p:cNvPr id="8" name="Group 8"/>
          <p:cNvGrpSpPr>
            <a:grpSpLocks noChangeAspect="1"/>
          </p:cNvGrpSpPr>
          <p:nvPr/>
        </p:nvGrpSpPr>
        <p:grpSpPr>
          <a:xfrm>
            <a:off x="8973722" y="-252555"/>
            <a:ext cx="10001250" cy="5219700"/>
            <a:chOff x="0" y="0"/>
            <a:chExt cx="13335000" cy="6959600"/>
          </a:xfrm>
        </p:grpSpPr>
        <p:sp>
          <p:nvSpPr>
            <p:cNvPr id="9" name="Freeform 9" descr="A close-up of a person's hands folded over a bible  AI-generated content may be incorrect."/>
            <p:cNvSpPr/>
            <p:nvPr/>
          </p:nvSpPr>
          <p:spPr>
            <a:xfrm>
              <a:off x="0" y="0"/>
              <a:ext cx="13335000" cy="6959600"/>
            </a:xfrm>
            <a:custGeom>
              <a:avLst/>
              <a:gdLst/>
              <a:ahLst/>
              <a:cxnLst/>
              <a:rect l="l" t="t" r="r" b="b"/>
              <a:pathLst>
                <a:path w="13335000" h="6959600">
                  <a:moveTo>
                    <a:pt x="0" y="0"/>
                  </a:moveTo>
                  <a:lnTo>
                    <a:pt x="13335000" y="0"/>
                  </a:lnTo>
                  <a:lnTo>
                    <a:pt x="13335000" y="6959600"/>
                  </a:lnTo>
                  <a:lnTo>
                    <a:pt x="0" y="6959600"/>
                  </a:lnTo>
                  <a:lnTo>
                    <a:pt x="0" y="0"/>
                  </a:lnTo>
                  <a:close/>
                </a:path>
              </a:pathLst>
            </a:custGeom>
            <a:blipFill>
              <a:blip r:embed="rId4"/>
              <a:stretch>
                <a:fillRect t="-91" b="-91"/>
              </a:stretch>
            </a:blipFill>
          </p:spPr>
        </p:sp>
      </p:grpSp>
      <p:pic>
        <p:nvPicPr>
          <p:cNvPr id="6" name="Picture 5">
            <a:extLst>
              <a:ext uri="{FF2B5EF4-FFF2-40B4-BE49-F238E27FC236}">
                <a16:creationId xmlns:a16="http://schemas.microsoft.com/office/drawing/2014/main" id="{92402AAE-6952-85D3-BB02-FA9545C28025}"/>
              </a:ext>
            </a:extLst>
          </p:cNvPr>
          <p:cNvPicPr>
            <a:picLocks noChangeAspect="1"/>
          </p:cNvPicPr>
          <p:nvPr/>
        </p:nvPicPr>
        <p:blipFill>
          <a:blip r:embed="rId5"/>
          <a:stretch>
            <a:fillRect/>
          </a:stretch>
        </p:blipFill>
        <p:spPr>
          <a:xfrm>
            <a:off x="12268170" y="-36495"/>
            <a:ext cx="2377646" cy="16826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3906-65BC-3CE5-2FB4-B9DC8C8D55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A35627-654B-5372-E67D-F51CF58C2014}"/>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DEA33A7C-992D-31AF-DC29-12B1B6275346}"/>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1C37D979-D0E1-D692-1B47-EFD046A79BFA}"/>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DC70DE05-4962-F516-167A-9893EDE789A9}"/>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780E303D-BD95-32E0-E786-BFAFB134A0DC}"/>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10ECE559-B0BC-07D5-EB2F-06B4583B42E3}"/>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emotional outbursts, impulsive decisions.  </a:t>
            </a:r>
          </a:p>
        </p:txBody>
      </p:sp>
      <p:sp>
        <p:nvSpPr>
          <p:cNvPr id="12" name="TextBox 12">
            <a:extLst>
              <a:ext uri="{FF2B5EF4-FFF2-40B4-BE49-F238E27FC236}">
                <a16:creationId xmlns:a16="http://schemas.microsoft.com/office/drawing/2014/main" id="{7D4777F9-CF22-E8C8-F679-08070CC0E002}"/>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Emotional reactions leak authority.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Self-control protects momentum.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Discipline restores confidence and trust.  </a:t>
            </a:r>
          </a:p>
        </p:txBody>
      </p:sp>
      <p:sp>
        <p:nvSpPr>
          <p:cNvPr id="16" name="TextBox 6">
            <a:extLst>
              <a:ext uri="{FF2B5EF4-FFF2-40B4-BE49-F238E27FC236}">
                <a16:creationId xmlns:a16="http://schemas.microsoft.com/office/drawing/2014/main" id="{7C76182C-76BB-B808-1939-ACB6981D345F}"/>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C01D3C9C-B248-6E58-8B21-61C17A85A012}"/>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411134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30" y="0"/>
            <a:ext cx="18287970" cy="10311723"/>
            <a:chOff x="0" y="0"/>
            <a:chExt cx="24383960" cy="13748964"/>
          </a:xfrm>
        </p:grpSpPr>
        <p:sp>
          <p:nvSpPr>
            <p:cNvPr id="5" name="Freeform 5" descr="A group of people studying together  AI-generated content may be incorrect."/>
            <p:cNvSpPr/>
            <p:nvPr/>
          </p:nvSpPr>
          <p:spPr>
            <a:xfrm>
              <a:off x="0" y="0"/>
              <a:ext cx="24384000" cy="13749020"/>
            </a:xfrm>
            <a:custGeom>
              <a:avLst/>
              <a:gdLst/>
              <a:ahLst/>
              <a:cxnLst/>
              <a:rect l="l" t="t" r="r" b="b"/>
              <a:pathLst>
                <a:path w="24384000" h="13749020">
                  <a:moveTo>
                    <a:pt x="0" y="0"/>
                  </a:moveTo>
                  <a:lnTo>
                    <a:pt x="24384000" y="0"/>
                  </a:lnTo>
                  <a:lnTo>
                    <a:pt x="24384000" y="13749020"/>
                  </a:lnTo>
                  <a:lnTo>
                    <a:pt x="0" y="13749020"/>
                  </a:lnTo>
                  <a:lnTo>
                    <a:pt x="0" y="0"/>
                  </a:lnTo>
                  <a:close/>
                </a:path>
              </a:pathLst>
            </a:custGeom>
            <a:blipFill>
              <a:blip r:embed="rId3">
                <a:alphaModFix amt="15000"/>
              </a:blip>
              <a:stretch>
                <a:fillRect t="-9117" b="-9116"/>
              </a:stretch>
            </a:blipFill>
          </p:spPr>
          <p:txBody>
            <a:bodyPr/>
            <a:lstStyle/>
            <a:p>
              <a:endParaRPr lang="en-US"/>
            </a:p>
          </p:txBody>
        </p:sp>
      </p:grpSp>
      <p:grpSp>
        <p:nvGrpSpPr>
          <p:cNvPr id="6" name="Group 6"/>
          <p:cNvGrpSpPr/>
          <p:nvPr/>
        </p:nvGrpSpPr>
        <p:grpSpPr>
          <a:xfrm>
            <a:off x="1001661" y="2574999"/>
            <a:ext cx="13897585" cy="1876000"/>
            <a:chOff x="0" y="-890082"/>
            <a:chExt cx="22759901" cy="3072303"/>
          </a:xfrm>
        </p:grpSpPr>
        <p:sp>
          <p:nvSpPr>
            <p:cNvPr id="7" name="Freeform 7"/>
            <p:cNvSpPr/>
            <p:nvPr/>
          </p:nvSpPr>
          <p:spPr>
            <a:xfrm>
              <a:off x="0" y="0"/>
              <a:ext cx="22715620" cy="2182221"/>
            </a:xfrm>
            <a:custGeom>
              <a:avLst/>
              <a:gdLst/>
              <a:ahLst/>
              <a:cxnLst/>
              <a:rect l="l" t="t" r="r" b="b"/>
              <a:pathLst>
                <a:path w="22715620" h="2182221">
                  <a:moveTo>
                    <a:pt x="0" y="0"/>
                  </a:moveTo>
                  <a:lnTo>
                    <a:pt x="22715620" y="0"/>
                  </a:lnTo>
                  <a:lnTo>
                    <a:pt x="22715620" y="2182221"/>
                  </a:lnTo>
                  <a:lnTo>
                    <a:pt x="0" y="2182221"/>
                  </a:lnTo>
                  <a:close/>
                </a:path>
              </a:pathLst>
            </a:custGeom>
            <a:solidFill>
              <a:srgbClr val="000000">
                <a:alpha val="0"/>
              </a:srgbClr>
            </a:solidFill>
          </p:spPr>
        </p:sp>
        <p:sp>
          <p:nvSpPr>
            <p:cNvPr id="8" name="TextBox 8"/>
            <p:cNvSpPr txBox="1"/>
            <p:nvPr/>
          </p:nvSpPr>
          <p:spPr>
            <a:xfrm>
              <a:off x="44281" y="-890082"/>
              <a:ext cx="22715620" cy="1682146"/>
            </a:xfrm>
            <a:prstGeom prst="rect">
              <a:avLst/>
            </a:prstGeom>
          </p:spPr>
          <p:txBody>
            <a:bodyPr lIns="0" tIns="0" rIns="0" bIns="0" rtlCol="0" anchor="ctr"/>
            <a:lstStyle/>
            <a:p>
              <a:pPr marL="960120" lvl="1" indent="-571500" algn="just">
                <a:lnSpc>
                  <a:spcPts val="4320"/>
                </a:lnSpc>
                <a:buFont typeface="Wingdings" panose="05000000000000000000" pitchFamily="2" charset="2"/>
                <a:buChar char="ü"/>
              </a:pPr>
              <a:r>
                <a:rPr lang="en-US" sz="3600" dirty="0">
                  <a:solidFill>
                    <a:srgbClr val="000000"/>
                  </a:solidFill>
                  <a:latin typeface="Century Gothic Paneuropean"/>
                  <a:ea typeface="Century Gothic Paneuropean"/>
                  <a:cs typeface="Century Gothic Paneuropean"/>
                  <a:sym typeface="Century Gothic Paneuropean"/>
                </a:rPr>
                <a:t>Write down one recurring emotion that keeps showing up (fear, anxiety, frustration, guilt).  </a:t>
              </a:r>
            </a:p>
          </p:txBody>
        </p:sp>
      </p:grpSp>
      <p:sp>
        <p:nvSpPr>
          <p:cNvPr id="9" name="TextBox 9"/>
          <p:cNvSpPr txBox="1"/>
          <p:nvPr/>
        </p:nvSpPr>
        <p:spPr>
          <a:xfrm>
            <a:off x="1483768" y="1193818"/>
            <a:ext cx="6407997" cy="638175"/>
          </a:xfrm>
          <a:prstGeom prst="rect">
            <a:avLst/>
          </a:prstGeom>
        </p:spPr>
        <p:txBody>
          <a:bodyPr lIns="0" tIns="0" rIns="0" bIns="0" rtlCol="0" anchor="t">
            <a:spAutoFit/>
          </a:bodyPr>
          <a:lstStyle/>
          <a:p>
            <a:pPr algn="just">
              <a:lnSpc>
                <a:spcPts val="5039"/>
              </a:lnSpc>
            </a:pPr>
            <a:r>
              <a:rPr lang="en-US" sz="4199" b="1" dirty="0">
                <a:solidFill>
                  <a:srgbClr val="000000"/>
                </a:solidFill>
                <a:latin typeface="Century Gothic Paneuropean Bold"/>
                <a:ea typeface="Century Gothic Paneuropean Bold"/>
                <a:cs typeface="Century Gothic Paneuropean Bold"/>
                <a:sym typeface="Century Gothic Paneuropean Bold"/>
              </a:rPr>
              <a:t>Action Steps:  </a:t>
            </a:r>
          </a:p>
        </p:txBody>
      </p:sp>
      <p:grpSp>
        <p:nvGrpSpPr>
          <p:cNvPr id="10" name="Group 10"/>
          <p:cNvGrpSpPr/>
          <p:nvPr/>
        </p:nvGrpSpPr>
        <p:grpSpPr>
          <a:xfrm>
            <a:off x="0" y="832904"/>
            <a:ext cx="12597063" cy="415499"/>
            <a:chOff x="0" y="0"/>
            <a:chExt cx="16796084" cy="553998"/>
          </a:xfrm>
        </p:grpSpPr>
        <p:sp>
          <p:nvSpPr>
            <p:cNvPr id="11" name="Freeform 11"/>
            <p:cNvSpPr/>
            <p:nvPr/>
          </p:nvSpPr>
          <p:spPr>
            <a:xfrm>
              <a:off x="0" y="0"/>
              <a:ext cx="16796083" cy="553998"/>
            </a:xfrm>
            <a:custGeom>
              <a:avLst/>
              <a:gdLst/>
              <a:ahLst/>
              <a:cxnLst/>
              <a:rect l="l" t="t" r="r" b="b"/>
              <a:pathLst>
                <a:path w="16796083" h="553998">
                  <a:moveTo>
                    <a:pt x="0" y="0"/>
                  </a:moveTo>
                  <a:lnTo>
                    <a:pt x="16796083" y="0"/>
                  </a:lnTo>
                  <a:lnTo>
                    <a:pt x="16796083" y="553998"/>
                  </a:lnTo>
                  <a:lnTo>
                    <a:pt x="0" y="553998"/>
                  </a:lnTo>
                  <a:close/>
                </a:path>
              </a:pathLst>
            </a:custGeom>
            <a:solidFill>
              <a:srgbClr val="000000">
                <a:alpha val="0"/>
              </a:srgbClr>
            </a:solidFill>
          </p:spPr>
        </p:sp>
        <p:sp>
          <p:nvSpPr>
            <p:cNvPr id="12" name="TextBox 12"/>
            <p:cNvSpPr txBox="1"/>
            <p:nvPr/>
          </p:nvSpPr>
          <p:spPr>
            <a:xfrm>
              <a:off x="0" y="-38100"/>
              <a:ext cx="16796084" cy="592098"/>
            </a:xfrm>
            <a:prstGeom prst="rect">
              <a:avLst/>
            </a:prstGeom>
          </p:spPr>
          <p:txBody>
            <a:bodyPr lIns="0" tIns="0" rIns="0" bIns="0" rtlCol="0" anchor="ctr"/>
            <a:lstStyle/>
            <a:p>
              <a:pPr algn="just">
                <a:lnSpc>
                  <a:spcPts val="2160"/>
                </a:lnSpc>
              </a:pPr>
              <a:r>
                <a:rPr lang="en-US" sz="1800">
                  <a:solidFill>
                    <a:srgbClr val="000000"/>
                  </a:solidFill>
                  <a:latin typeface="Calibri (MS)"/>
                  <a:ea typeface="Calibri (MS)"/>
                  <a:cs typeface="Calibri (MS)"/>
                  <a:sym typeface="Calibri (MS)"/>
                </a:rPr>
                <a:t>. </a:t>
              </a:r>
            </a:p>
          </p:txBody>
        </p:sp>
      </p:grpSp>
      <p:grpSp>
        <p:nvGrpSpPr>
          <p:cNvPr id="15" name="Group 15"/>
          <p:cNvGrpSpPr/>
          <p:nvPr/>
        </p:nvGrpSpPr>
        <p:grpSpPr>
          <a:xfrm>
            <a:off x="1397410" y="3962955"/>
            <a:ext cx="13884066" cy="1885566"/>
            <a:chOff x="0" y="-905748"/>
            <a:chExt cx="22737762" cy="3087969"/>
          </a:xfrm>
        </p:grpSpPr>
        <p:sp>
          <p:nvSpPr>
            <p:cNvPr id="16" name="Freeform 16"/>
            <p:cNvSpPr/>
            <p:nvPr/>
          </p:nvSpPr>
          <p:spPr>
            <a:xfrm>
              <a:off x="0" y="0"/>
              <a:ext cx="21970361" cy="2182221"/>
            </a:xfrm>
            <a:custGeom>
              <a:avLst/>
              <a:gdLst/>
              <a:ahLst/>
              <a:cxnLst/>
              <a:rect l="l" t="t" r="r" b="b"/>
              <a:pathLst>
                <a:path w="21970361" h="2182221">
                  <a:moveTo>
                    <a:pt x="0" y="0"/>
                  </a:moveTo>
                  <a:lnTo>
                    <a:pt x="21970361" y="0"/>
                  </a:lnTo>
                  <a:lnTo>
                    <a:pt x="21970361" y="2182221"/>
                  </a:lnTo>
                  <a:lnTo>
                    <a:pt x="0" y="2182221"/>
                  </a:lnTo>
                  <a:close/>
                </a:path>
              </a:pathLst>
            </a:custGeom>
            <a:solidFill>
              <a:srgbClr val="000000">
                <a:alpha val="0"/>
              </a:srgbClr>
            </a:solidFill>
          </p:spPr>
        </p:sp>
        <p:sp>
          <p:nvSpPr>
            <p:cNvPr id="17" name="TextBox 17"/>
            <p:cNvSpPr txBox="1"/>
            <p:nvPr/>
          </p:nvSpPr>
          <p:spPr>
            <a:xfrm>
              <a:off x="22142" y="-905748"/>
              <a:ext cx="22715620" cy="1933364"/>
            </a:xfrm>
            <a:prstGeom prst="rect">
              <a:avLst/>
            </a:prstGeom>
          </p:spPr>
          <p:txBody>
            <a:bodyPr lIns="0" tIns="0" rIns="0" bIns="0" rtlCol="0" anchor="ctr"/>
            <a:lstStyle/>
            <a:p>
              <a:pPr marL="571500" indent="-571500" algn="just">
                <a:lnSpc>
                  <a:spcPts val="4320"/>
                </a:lnSpc>
                <a:buFont typeface="Wingdings" panose="05000000000000000000" pitchFamily="2" charset="2"/>
                <a:buChar char="ü"/>
              </a:pPr>
              <a:r>
                <a:rPr lang="en-US" sz="3600" dirty="0">
                  <a:solidFill>
                    <a:srgbClr val="000000"/>
                  </a:solidFill>
                  <a:latin typeface="Century Gothic Paneuropean"/>
                  <a:ea typeface="Century Gothic Paneuropean"/>
                  <a:cs typeface="Century Gothic Paneuropean"/>
                  <a:sym typeface="Century Gothic Paneuropean"/>
                </a:rPr>
                <a:t>Match that emotion to the fruit of the Spirit that counters it.  </a:t>
              </a:r>
            </a:p>
          </p:txBody>
        </p:sp>
      </p:grpSp>
      <p:grpSp>
        <p:nvGrpSpPr>
          <p:cNvPr id="18" name="Group 18"/>
          <p:cNvGrpSpPr/>
          <p:nvPr/>
        </p:nvGrpSpPr>
        <p:grpSpPr>
          <a:xfrm>
            <a:off x="1410930" y="5735696"/>
            <a:ext cx="14985590" cy="2441402"/>
            <a:chOff x="-119285" y="-3004650"/>
            <a:chExt cx="24541713" cy="5186871"/>
          </a:xfrm>
        </p:grpSpPr>
        <p:sp>
          <p:nvSpPr>
            <p:cNvPr id="19" name="Freeform 19"/>
            <p:cNvSpPr/>
            <p:nvPr/>
          </p:nvSpPr>
          <p:spPr>
            <a:xfrm>
              <a:off x="0" y="0"/>
              <a:ext cx="21970361" cy="2182221"/>
            </a:xfrm>
            <a:custGeom>
              <a:avLst/>
              <a:gdLst/>
              <a:ahLst/>
              <a:cxnLst/>
              <a:rect l="l" t="t" r="r" b="b"/>
              <a:pathLst>
                <a:path w="21970361" h="2182221">
                  <a:moveTo>
                    <a:pt x="0" y="0"/>
                  </a:moveTo>
                  <a:lnTo>
                    <a:pt x="21970361" y="0"/>
                  </a:lnTo>
                  <a:lnTo>
                    <a:pt x="21970361" y="2182221"/>
                  </a:lnTo>
                  <a:lnTo>
                    <a:pt x="0" y="2182221"/>
                  </a:lnTo>
                  <a:close/>
                </a:path>
              </a:pathLst>
            </a:custGeom>
            <a:solidFill>
              <a:srgbClr val="000000">
                <a:alpha val="0"/>
              </a:srgbClr>
            </a:solidFill>
          </p:spPr>
        </p:sp>
        <p:sp>
          <p:nvSpPr>
            <p:cNvPr id="20" name="TextBox 20"/>
            <p:cNvSpPr txBox="1"/>
            <p:nvPr/>
          </p:nvSpPr>
          <p:spPr>
            <a:xfrm>
              <a:off x="-119285" y="-3004650"/>
              <a:ext cx="24541713" cy="1439259"/>
            </a:xfrm>
            <a:prstGeom prst="rect">
              <a:avLst/>
            </a:prstGeom>
          </p:spPr>
          <p:txBody>
            <a:bodyPr lIns="0" tIns="0" rIns="0" bIns="0" rtlCol="0" anchor="ctr"/>
            <a:lstStyle/>
            <a:p>
              <a:pPr marL="571500" indent="-571500" algn="just">
                <a:lnSpc>
                  <a:spcPts val="4320"/>
                </a:lnSpc>
                <a:buFont typeface="Wingdings" panose="05000000000000000000" pitchFamily="2" charset="2"/>
                <a:buChar char="ü"/>
              </a:pPr>
              <a:r>
                <a:rPr lang="en-US" sz="3600" dirty="0">
                  <a:solidFill>
                    <a:srgbClr val="000000"/>
                  </a:solidFill>
                  <a:latin typeface="Century Gothic Paneuropean"/>
                  <a:ea typeface="Century Gothic Paneuropean"/>
                  <a:cs typeface="Century Gothic Paneuropean"/>
                  <a:sym typeface="Century Gothic Paneuropean"/>
                </a:rPr>
                <a:t>Speak the verse daily, then take one aligned action (even small).  </a:t>
              </a:r>
            </a:p>
          </p:txBody>
        </p:sp>
      </p:grpSp>
      <p:sp>
        <p:nvSpPr>
          <p:cNvPr id="21" name="TextBox 20">
            <a:extLst>
              <a:ext uri="{FF2B5EF4-FFF2-40B4-BE49-F238E27FC236}">
                <a16:creationId xmlns:a16="http://schemas.microsoft.com/office/drawing/2014/main" id="{1926392B-AD44-10FB-79CF-98D230FD9160}"/>
              </a:ext>
            </a:extLst>
          </p:cNvPr>
          <p:cNvSpPr txBox="1"/>
          <p:nvPr/>
        </p:nvSpPr>
        <p:spPr>
          <a:xfrm>
            <a:off x="1381433" y="7314466"/>
            <a:ext cx="13900822" cy="677443"/>
          </a:xfrm>
          <a:prstGeom prst="rect">
            <a:avLst/>
          </a:prstGeom>
        </p:spPr>
        <p:txBody>
          <a:bodyPr lIns="0" tIns="0" rIns="0" bIns="0" rtlCol="0" anchor="ctr"/>
          <a:lstStyle/>
          <a:p>
            <a:pPr marL="571500" indent="-571500" algn="just">
              <a:lnSpc>
                <a:spcPts val="4320"/>
              </a:lnSpc>
              <a:buFont typeface="Wingdings" panose="05000000000000000000" pitchFamily="2" charset="2"/>
              <a:buChar char="ü"/>
            </a:pPr>
            <a:r>
              <a:rPr lang="en-US" sz="3600" dirty="0">
                <a:solidFill>
                  <a:srgbClr val="000000"/>
                </a:solidFill>
                <a:latin typeface="Century Gothic Paneuropean"/>
                <a:ea typeface="Century Gothic Paneuropean"/>
                <a:cs typeface="Century Gothic Paneuropean"/>
                <a:sym typeface="Century Gothic Paneuropean"/>
              </a:rPr>
              <a:t>Note what changes in clarity, peace, or decision-making over the week.  </a:t>
            </a:r>
          </a:p>
        </p:txBody>
      </p:sp>
      <p:pic>
        <p:nvPicPr>
          <p:cNvPr id="23" name="Picture 22">
            <a:extLst>
              <a:ext uri="{FF2B5EF4-FFF2-40B4-BE49-F238E27FC236}">
                <a16:creationId xmlns:a16="http://schemas.microsoft.com/office/drawing/2014/main" id="{A8172557-BFC4-ED0F-A605-93B522E1AFD6}"/>
              </a:ext>
            </a:extLst>
          </p:cNvPr>
          <p:cNvPicPr>
            <a:picLocks noChangeAspect="1"/>
          </p:cNvPicPr>
          <p:nvPr/>
        </p:nvPicPr>
        <p:blipFill>
          <a:blip r:embed="rId4"/>
          <a:stretch>
            <a:fillRect/>
          </a:stretch>
        </p:blipFill>
        <p:spPr>
          <a:xfrm>
            <a:off x="15773400" y="-169737"/>
            <a:ext cx="2377646" cy="16826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A802-FB70-DDBF-15C1-F05CDE5E92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645CAF-02A1-5246-095E-BAE429200F00}"/>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ACC234DE-04A6-76B1-AD09-DB1C18F7A64A}"/>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F8A78CF9-9F04-C3D2-9B93-2D858184248C}"/>
              </a:ext>
            </a:extLst>
          </p:cNvPr>
          <p:cNvGrpSpPr>
            <a:grpSpLocks noChangeAspect="1"/>
          </p:cNvGrpSpPr>
          <p:nvPr/>
        </p:nvGrpSpPr>
        <p:grpSpPr>
          <a:xfrm>
            <a:off x="-4916" y="-5366"/>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5FF0CBF4-0FA9-C87E-10EE-3967C7DF1239}"/>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7" name="TextBox 7">
            <a:extLst>
              <a:ext uri="{FF2B5EF4-FFF2-40B4-BE49-F238E27FC236}">
                <a16:creationId xmlns:a16="http://schemas.microsoft.com/office/drawing/2014/main" id="{0E2CAC2E-788A-4074-23C5-5513684DFA58}"/>
              </a:ext>
            </a:extLst>
          </p:cNvPr>
          <p:cNvSpPr txBox="1"/>
          <p:nvPr/>
        </p:nvSpPr>
        <p:spPr>
          <a:xfrm>
            <a:off x="838200" y="1478213"/>
            <a:ext cx="10591800" cy="615553"/>
          </a:xfrm>
          <a:prstGeom prst="rect">
            <a:avLst/>
          </a:prstGeom>
        </p:spPr>
        <p:txBody>
          <a:bodyPr wrap="square" lIns="0" tIns="0" rIns="0" bIns="0" rtlCol="0" anchor="t">
            <a:spAutoFit/>
          </a:bodyPr>
          <a:lstStyle/>
          <a:p>
            <a:pPr algn="l">
              <a:lnSpc>
                <a:spcPts val="4799"/>
              </a:lnSpc>
            </a:pPr>
            <a:r>
              <a:rPr lang="en-US" sz="4000" dirty="0">
                <a:solidFill>
                  <a:srgbClr val="000000"/>
                </a:solidFill>
                <a:latin typeface="Century Gothic Paneuropean Bold"/>
                <a:ea typeface="Century Gothic Paneuropean Bold"/>
                <a:cs typeface="Century Gothic Paneuropean Bold"/>
                <a:sym typeface="Century Gothic Paneuropean Bold"/>
              </a:rPr>
              <a:t>Galatians 5:22–23 (NKJV)</a:t>
            </a:r>
            <a:endParaRPr lang="en-US" sz="4000" b="1" dirty="0">
              <a:solidFill>
                <a:srgbClr val="000000"/>
              </a:solidFill>
              <a:latin typeface="Century Gothic Paneuropean Bold"/>
              <a:ea typeface="Century Gothic Paneuropean Bold"/>
              <a:cs typeface="Century Gothic Paneuropean Bold"/>
              <a:sym typeface="Century Gothic Paneuropean Bold"/>
            </a:endParaRPr>
          </a:p>
        </p:txBody>
      </p:sp>
      <p:grpSp>
        <p:nvGrpSpPr>
          <p:cNvPr id="8" name="Group 8">
            <a:extLst>
              <a:ext uri="{FF2B5EF4-FFF2-40B4-BE49-F238E27FC236}">
                <a16:creationId xmlns:a16="http://schemas.microsoft.com/office/drawing/2014/main" id="{6D6D31DB-9A75-8B54-3A0E-4C661688AC93}"/>
              </a:ext>
            </a:extLst>
          </p:cNvPr>
          <p:cNvGrpSpPr>
            <a:grpSpLocks noChangeAspect="1"/>
          </p:cNvGrpSpPr>
          <p:nvPr/>
        </p:nvGrpSpPr>
        <p:grpSpPr>
          <a:xfrm>
            <a:off x="8973722" y="-252555"/>
            <a:ext cx="10001250" cy="5219700"/>
            <a:chOff x="0" y="0"/>
            <a:chExt cx="13335000" cy="6959600"/>
          </a:xfrm>
        </p:grpSpPr>
        <p:sp>
          <p:nvSpPr>
            <p:cNvPr id="9" name="Freeform 9" descr="A close-up of a person's hands folded over a bible  AI-generated content may be incorrect.">
              <a:extLst>
                <a:ext uri="{FF2B5EF4-FFF2-40B4-BE49-F238E27FC236}">
                  <a16:creationId xmlns:a16="http://schemas.microsoft.com/office/drawing/2014/main" id="{24A9275D-D445-5182-0895-6AD0EE4C3C18}"/>
                </a:ext>
              </a:extLst>
            </p:cNvPr>
            <p:cNvSpPr/>
            <p:nvPr/>
          </p:nvSpPr>
          <p:spPr>
            <a:xfrm>
              <a:off x="0" y="0"/>
              <a:ext cx="13335000" cy="6959600"/>
            </a:xfrm>
            <a:custGeom>
              <a:avLst/>
              <a:gdLst/>
              <a:ahLst/>
              <a:cxnLst/>
              <a:rect l="l" t="t" r="r" b="b"/>
              <a:pathLst>
                <a:path w="13335000" h="6959600">
                  <a:moveTo>
                    <a:pt x="0" y="0"/>
                  </a:moveTo>
                  <a:lnTo>
                    <a:pt x="13335000" y="0"/>
                  </a:lnTo>
                  <a:lnTo>
                    <a:pt x="13335000" y="6959600"/>
                  </a:lnTo>
                  <a:lnTo>
                    <a:pt x="0" y="6959600"/>
                  </a:lnTo>
                  <a:lnTo>
                    <a:pt x="0" y="0"/>
                  </a:lnTo>
                  <a:close/>
                </a:path>
              </a:pathLst>
            </a:custGeom>
            <a:blipFill>
              <a:blip r:embed="rId4"/>
              <a:stretch>
                <a:fillRect t="-91" b="-91"/>
              </a:stretch>
            </a:blipFill>
          </p:spPr>
        </p:sp>
      </p:grpSp>
      <p:sp>
        <p:nvSpPr>
          <p:cNvPr id="6" name="TextBox 5">
            <a:extLst>
              <a:ext uri="{FF2B5EF4-FFF2-40B4-BE49-F238E27FC236}">
                <a16:creationId xmlns:a16="http://schemas.microsoft.com/office/drawing/2014/main" id="{53BA1603-147D-B004-BADF-F3DC19149175}"/>
              </a:ext>
            </a:extLst>
          </p:cNvPr>
          <p:cNvSpPr txBox="1"/>
          <p:nvPr/>
        </p:nvSpPr>
        <p:spPr>
          <a:xfrm>
            <a:off x="1295400" y="2445377"/>
            <a:ext cx="10363200" cy="2308324"/>
          </a:xfrm>
          <a:prstGeom prst="rect">
            <a:avLst/>
          </a:prstGeom>
          <a:noFill/>
        </p:spPr>
        <p:txBody>
          <a:bodyPr wrap="square" rtlCol="0">
            <a:spAutoFit/>
          </a:bodyPr>
          <a:lstStyle/>
          <a:p>
            <a:r>
              <a:rPr lang="en-US" sz="3600" i="1" dirty="0">
                <a:latin typeface="Century Gothic" panose="020B0502020202020204" pitchFamily="34" charset="0"/>
              </a:rPr>
              <a:t>But the fruit of the Spirit is love, joy, peace, longsuffering, kindness, goodness, faithfulness, </a:t>
            </a:r>
          </a:p>
          <a:p>
            <a:r>
              <a:rPr lang="en-US" sz="3600" i="1" dirty="0">
                <a:latin typeface="Century Gothic" panose="020B0502020202020204" pitchFamily="34" charset="0"/>
              </a:rPr>
              <a:t>gentleness, self-control. Against such there is no law.  </a:t>
            </a:r>
          </a:p>
        </p:txBody>
      </p:sp>
      <p:cxnSp>
        <p:nvCxnSpPr>
          <p:cNvPr id="13" name="Straight Connector 12">
            <a:extLst>
              <a:ext uri="{FF2B5EF4-FFF2-40B4-BE49-F238E27FC236}">
                <a16:creationId xmlns:a16="http://schemas.microsoft.com/office/drawing/2014/main" id="{569E4EB2-DAE9-0D26-8030-F4113A5526A3}"/>
              </a:ext>
            </a:extLst>
          </p:cNvPr>
          <p:cNvCxnSpPr>
            <a:cxnSpLocks/>
          </p:cNvCxnSpPr>
          <p:nvPr/>
        </p:nvCxnSpPr>
        <p:spPr>
          <a:xfrm>
            <a:off x="990600" y="2476500"/>
            <a:ext cx="0" cy="228600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494A87F1-6AFB-7469-29CD-57DD785AB923}"/>
              </a:ext>
            </a:extLst>
          </p:cNvPr>
          <p:cNvSpPr txBox="1"/>
          <p:nvPr/>
        </p:nvSpPr>
        <p:spPr>
          <a:xfrm>
            <a:off x="2438400" y="5977595"/>
            <a:ext cx="11811000" cy="1754326"/>
          </a:xfrm>
          <a:prstGeom prst="rect">
            <a:avLst/>
          </a:prstGeom>
          <a:noFill/>
        </p:spPr>
        <p:txBody>
          <a:bodyPr wrap="square" rtlCol="0">
            <a:spAutoFit/>
          </a:bodyPr>
          <a:lstStyle/>
          <a:p>
            <a:r>
              <a:rPr lang="en-US" sz="3600" dirty="0">
                <a:latin typeface="Century Gothic" panose="020B0502020202020204" pitchFamily="34" charset="0"/>
              </a:rPr>
              <a:t>God has already given us the tools to deal with these unresolved emotions. Through walking with the Holy Spirit, we can </a:t>
            </a:r>
            <a:r>
              <a:rPr lang="en-US" sz="3600" dirty="0" err="1">
                <a:latin typeface="Century Gothic" panose="020B0502020202020204" pitchFamily="34" charset="0"/>
              </a:rPr>
              <a:t>practise</a:t>
            </a:r>
            <a:r>
              <a:rPr lang="en-US" sz="3600" dirty="0">
                <a:latin typeface="Century Gothic" panose="020B0502020202020204" pitchFamily="34" charset="0"/>
              </a:rPr>
              <a:t> these fruits.</a:t>
            </a:r>
          </a:p>
        </p:txBody>
      </p:sp>
      <p:pic>
        <p:nvPicPr>
          <p:cNvPr id="18" name="Picture 17">
            <a:extLst>
              <a:ext uri="{FF2B5EF4-FFF2-40B4-BE49-F238E27FC236}">
                <a16:creationId xmlns:a16="http://schemas.microsoft.com/office/drawing/2014/main" id="{15BF7B8D-06F1-9395-BD44-BEA2CF9C668A}"/>
              </a:ext>
            </a:extLst>
          </p:cNvPr>
          <p:cNvPicPr>
            <a:picLocks noChangeAspect="1"/>
          </p:cNvPicPr>
          <p:nvPr/>
        </p:nvPicPr>
        <p:blipFill>
          <a:blip r:embed="rId5"/>
          <a:stretch>
            <a:fillRect/>
          </a:stretch>
        </p:blipFill>
        <p:spPr>
          <a:xfrm>
            <a:off x="12268170" y="-34937"/>
            <a:ext cx="2377646" cy="1682642"/>
          </a:xfrm>
          <a:prstGeom prst="rect">
            <a:avLst/>
          </a:prstGeom>
        </p:spPr>
      </p:pic>
    </p:spTree>
    <p:extLst>
      <p:ext uri="{BB962C8B-B14F-4D97-AF65-F5344CB8AC3E}">
        <p14:creationId xmlns:p14="http://schemas.microsoft.com/office/powerpoint/2010/main" val="1907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6" name="TextBox 6"/>
          <p:cNvSpPr txBox="1"/>
          <p:nvPr/>
        </p:nvSpPr>
        <p:spPr>
          <a:xfrm>
            <a:off x="1276310" y="1482994"/>
            <a:ext cx="15735380" cy="615553"/>
          </a:xfrm>
          <a:prstGeom prst="rect">
            <a:avLst/>
          </a:prstGeom>
        </p:spPr>
        <p:txBody>
          <a:bodyPr wrap="square" lIns="0" tIns="0" rIns="0" bIns="0" rtlCol="0" anchor="t">
            <a:spAutoFit/>
          </a:bodyPr>
          <a:lstStyle/>
          <a:p>
            <a:pPr algn="just">
              <a:lnSpc>
                <a:spcPts val="4799"/>
              </a:lnSpc>
            </a:pPr>
            <a:r>
              <a:rPr lang="en-US" sz="4400" b="1" dirty="0">
                <a:solidFill>
                  <a:srgbClr val="000000"/>
                </a:solidFill>
                <a:latin typeface="Century Gothic" panose="020B0502020202020204" pitchFamily="34" charset="0"/>
                <a:ea typeface="Century Gothic Paneuropean Bold"/>
                <a:cs typeface="Century Gothic Paneuropean Bold"/>
                <a:sym typeface="Century Gothic Paneuropean Bold"/>
              </a:rPr>
              <a:t>1. </a:t>
            </a:r>
            <a:r>
              <a:rPr lang="en-US" sz="4400" b="1" dirty="0">
                <a:latin typeface="Century Gothic" panose="020B0502020202020204" pitchFamily="34" charset="0"/>
              </a:rPr>
              <a:t>Fruit of Love</a:t>
            </a:r>
            <a:endParaRPr lang="en-US" sz="4400" b="1" i="1" dirty="0">
              <a:solidFill>
                <a:srgbClr val="000000"/>
              </a:solidFill>
              <a:latin typeface="Century Gothic" panose="020B0502020202020204" pitchFamily="34" charset="0"/>
              <a:ea typeface="Century Gothic Paneuropean Bold"/>
              <a:cs typeface="Century Gothic Paneuropean Bold"/>
              <a:sym typeface="Century Gothic Paneuropean Bold"/>
            </a:endParaRPr>
          </a:p>
        </p:txBody>
      </p:sp>
      <p:sp>
        <p:nvSpPr>
          <p:cNvPr id="7" name="TextBox 7"/>
          <p:cNvSpPr txBox="1"/>
          <p:nvPr/>
        </p:nvSpPr>
        <p:spPr>
          <a:xfrm>
            <a:off x="2381267" y="3194932"/>
            <a:ext cx="13802032" cy="2133982"/>
          </a:xfrm>
          <a:prstGeom prst="rect">
            <a:avLst/>
          </a:prstGeom>
        </p:spPr>
        <p:txBody>
          <a:bodyPr wrap="square" lIns="0" tIns="0" rIns="0" bIns="0" rtlCol="0" anchor="t">
            <a:spAutoFit/>
          </a:bodyPr>
          <a:lstStyle/>
          <a:p>
            <a:pPr algn="just">
              <a:lnSpc>
                <a:spcPct val="150000"/>
              </a:lnSpc>
            </a:pPr>
            <a:r>
              <a:rPr lang="en-US" sz="3199" i="1" dirty="0">
                <a:solidFill>
                  <a:srgbClr val="000000"/>
                </a:solidFill>
                <a:latin typeface="Century Gothic Paneuropean"/>
                <a:ea typeface="Century Gothic Paneuropean"/>
                <a:cs typeface="Century Gothic Paneuropean"/>
                <a:sym typeface="Century Gothic Paneuropean"/>
              </a:rPr>
              <a:t>There is no fear in love; but perfect love casts out fear, because fear involves torment. But he who fears has not been made perfect in love. </a:t>
            </a:r>
            <a:r>
              <a:rPr lang="en-US" sz="3199" b="1" dirty="0">
                <a:solidFill>
                  <a:srgbClr val="000000"/>
                </a:solidFill>
                <a:latin typeface="Century Gothic Paneuropean"/>
                <a:ea typeface="Century Gothic Paneuropean"/>
                <a:cs typeface="Century Gothic Paneuropean"/>
                <a:sym typeface="Century Gothic Paneuropean"/>
              </a:rPr>
              <a:t>  — 1 John 4:18 (NKJV)  </a:t>
            </a:r>
            <a:endParaRPr lang="en-US" sz="3000" b="1" dirty="0">
              <a:solidFill>
                <a:srgbClr val="000000"/>
              </a:solidFill>
              <a:latin typeface="Century Gothic Paneuropean"/>
              <a:ea typeface="Century Gothic Paneuropean"/>
              <a:cs typeface="Century Gothic Paneuropean"/>
              <a:sym typeface="Century Gothic Paneuropean"/>
            </a:endParaRPr>
          </a:p>
        </p:txBody>
      </p:sp>
      <p:sp>
        <p:nvSpPr>
          <p:cNvPr id="8" name="TextBox 8"/>
          <p:cNvSpPr txBox="1"/>
          <p:nvPr/>
        </p:nvSpPr>
        <p:spPr>
          <a:xfrm>
            <a:off x="6858000" y="6689492"/>
            <a:ext cx="9753600" cy="1476943"/>
          </a:xfrm>
          <a:prstGeom prst="rect">
            <a:avLst/>
          </a:prstGeom>
        </p:spPr>
        <p:txBody>
          <a:bodyPr wrap="square" lIns="0" tIns="0" rIns="0" bIns="0" rtlCol="0" anchor="t">
            <a:spAutoFit/>
          </a:bodyPr>
          <a:lstStyle/>
          <a:p>
            <a:pPr algn="just"/>
            <a:r>
              <a:rPr lang="en-US" sz="3199" dirty="0">
                <a:solidFill>
                  <a:srgbClr val="000000"/>
                </a:solidFill>
                <a:latin typeface="Century Gothic Paneuropean"/>
                <a:ea typeface="Century Gothic Paneuropean"/>
                <a:cs typeface="Century Gothic Paneuropean"/>
                <a:sym typeface="Century Gothic Paneuropean"/>
              </a:rPr>
              <a:t>He who fears has not been made perfect in love. Fear creates this prison of our mind that love moves against so strongly.</a:t>
            </a:r>
          </a:p>
        </p:txBody>
      </p:sp>
      <p:grpSp>
        <p:nvGrpSpPr>
          <p:cNvPr id="9" name="Group 9"/>
          <p:cNvGrpSpPr>
            <a:grpSpLocks noChangeAspect="1"/>
          </p:cNvGrpSpPr>
          <p:nvPr/>
        </p:nvGrpSpPr>
        <p:grpSpPr>
          <a:xfrm>
            <a:off x="-247666" y="5172678"/>
            <a:ext cx="8097253" cy="5385438"/>
            <a:chOff x="0" y="0"/>
            <a:chExt cx="10796338" cy="7180584"/>
          </a:xfrm>
        </p:grpSpPr>
        <p:sp>
          <p:nvSpPr>
            <p:cNvPr id="10" name="Freeform 10" descr="A person with their arms raised  AI-generated content may be incorrect."/>
            <p:cNvSpPr/>
            <p:nvPr/>
          </p:nvSpPr>
          <p:spPr>
            <a:xfrm>
              <a:off x="0" y="0"/>
              <a:ext cx="10796397" cy="7180580"/>
            </a:xfrm>
            <a:custGeom>
              <a:avLst/>
              <a:gdLst/>
              <a:ahLst/>
              <a:cxnLst/>
              <a:rect l="l" t="t" r="r" b="b"/>
              <a:pathLst>
                <a:path w="10796397" h="7180580">
                  <a:moveTo>
                    <a:pt x="0" y="0"/>
                  </a:moveTo>
                  <a:lnTo>
                    <a:pt x="10796397" y="0"/>
                  </a:lnTo>
                  <a:lnTo>
                    <a:pt x="10796397" y="7180580"/>
                  </a:lnTo>
                  <a:lnTo>
                    <a:pt x="0" y="7180580"/>
                  </a:lnTo>
                  <a:lnTo>
                    <a:pt x="0" y="0"/>
                  </a:lnTo>
                  <a:close/>
                </a:path>
              </a:pathLst>
            </a:custGeom>
            <a:blipFill>
              <a:blip r:embed="rId4"/>
              <a:stretch>
                <a:fillRect t="-177" b="-177"/>
              </a:stretch>
            </a:blipFill>
          </p:spPr>
        </p:sp>
      </p:grpSp>
      <p:pic>
        <p:nvPicPr>
          <p:cNvPr id="13" name="Picture 12">
            <a:extLst>
              <a:ext uri="{FF2B5EF4-FFF2-40B4-BE49-F238E27FC236}">
                <a16:creationId xmlns:a16="http://schemas.microsoft.com/office/drawing/2014/main" id="{82EF8464-7C56-C930-3F35-20BA43013079}"/>
              </a:ext>
            </a:extLst>
          </p:cNvPr>
          <p:cNvPicPr>
            <a:picLocks noChangeAspect="1"/>
          </p:cNvPicPr>
          <p:nvPr/>
        </p:nvPicPr>
        <p:blipFill>
          <a:blip r:embed="rId5"/>
          <a:stretch>
            <a:fillRect/>
          </a:stretch>
        </p:blipFill>
        <p:spPr>
          <a:xfrm>
            <a:off x="15621000" y="-100487"/>
            <a:ext cx="2377646" cy="1682642"/>
          </a:xfrm>
          <a:prstGeom prst="rect">
            <a:avLst/>
          </a:prstGeom>
        </p:spPr>
      </p:pic>
      <p:sp>
        <p:nvSpPr>
          <p:cNvPr id="15" name="TextBox 14">
            <a:extLst>
              <a:ext uri="{FF2B5EF4-FFF2-40B4-BE49-F238E27FC236}">
                <a16:creationId xmlns:a16="http://schemas.microsoft.com/office/drawing/2014/main" id="{BB992F05-5F05-895C-47B6-E717B5F36509}"/>
              </a:ext>
            </a:extLst>
          </p:cNvPr>
          <p:cNvSpPr txBox="1"/>
          <p:nvPr/>
        </p:nvSpPr>
        <p:spPr>
          <a:xfrm>
            <a:off x="1752600" y="2219706"/>
            <a:ext cx="10744200" cy="584775"/>
          </a:xfrm>
          <a:prstGeom prst="rect">
            <a:avLst/>
          </a:prstGeom>
          <a:noFill/>
        </p:spPr>
        <p:txBody>
          <a:bodyPr wrap="square" rtlCol="0">
            <a:spAutoFit/>
          </a:bodyPr>
          <a:lstStyle/>
          <a:p>
            <a:r>
              <a:rPr lang="en-US" sz="3200" i="1" dirty="0">
                <a:latin typeface="Century Gothic" panose="020B0502020202020204" pitchFamily="34" charset="0"/>
              </a:rPr>
              <a:t>(Releasing Fear, Rejection, and Shame)  </a:t>
            </a:r>
          </a:p>
        </p:txBody>
      </p:sp>
      <p:cxnSp>
        <p:nvCxnSpPr>
          <p:cNvPr id="16" name="Straight Connector 15">
            <a:extLst>
              <a:ext uri="{FF2B5EF4-FFF2-40B4-BE49-F238E27FC236}">
                <a16:creationId xmlns:a16="http://schemas.microsoft.com/office/drawing/2014/main" id="{ED5BBB00-5177-813C-4421-E8B1F92ADD73}"/>
              </a:ext>
            </a:extLst>
          </p:cNvPr>
          <p:cNvCxnSpPr>
            <a:cxnSpLocks/>
          </p:cNvCxnSpPr>
          <p:nvPr/>
        </p:nvCxnSpPr>
        <p:spPr>
          <a:xfrm>
            <a:off x="2133600" y="3086100"/>
            <a:ext cx="0" cy="24384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CE427-7C98-BD90-0828-7154477F06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B7A380-FF39-7A2B-E672-40C5041A5E4C}"/>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04024855-A02C-752E-8563-4BAAB84EA3E1}"/>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7C8B6AAE-568A-6185-F28F-0DCBA769D778}"/>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56AAE51A-C7DE-B108-5736-954AD70E125B}"/>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txBody>
            <a:bodyPr/>
            <a:lstStyle/>
            <a:p>
              <a:endParaRPr lang="en-US" dirty="0"/>
            </a:p>
          </p:txBody>
        </p:sp>
      </p:grpSp>
      <p:sp>
        <p:nvSpPr>
          <p:cNvPr id="7" name="TextBox 7">
            <a:extLst>
              <a:ext uri="{FF2B5EF4-FFF2-40B4-BE49-F238E27FC236}">
                <a16:creationId xmlns:a16="http://schemas.microsoft.com/office/drawing/2014/main" id="{A3970419-A1AD-786F-3061-8BE0524E7AA9}"/>
              </a:ext>
            </a:extLst>
          </p:cNvPr>
          <p:cNvSpPr txBox="1"/>
          <p:nvPr/>
        </p:nvSpPr>
        <p:spPr>
          <a:xfrm>
            <a:off x="1295400" y="1535060"/>
            <a:ext cx="12363490" cy="1949252"/>
          </a:xfrm>
          <a:prstGeom prst="rect">
            <a:avLst/>
          </a:prstGeom>
        </p:spPr>
        <p:txBody>
          <a:bodyPr wrap="square" lIns="0" tIns="0" rIns="0" bIns="0" rtlCol="0" anchor="t">
            <a:spAutoFit/>
          </a:bodyPr>
          <a:lstStyle/>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For God has not given us a spirit of fear, but of power and of love and of a sound mind. </a:t>
            </a:r>
          </a:p>
          <a:p>
            <a:pPr algn="just">
              <a:lnSpc>
                <a:spcPts val="3839"/>
              </a:lnSpc>
            </a:pPr>
            <a:endParaRPr lang="en-US" sz="3600" i="1" dirty="0">
              <a:solidFill>
                <a:srgbClr val="000000"/>
              </a:solidFill>
              <a:latin typeface="Century Gothic Paneuropean"/>
              <a:ea typeface="Century Gothic Paneuropean"/>
              <a:cs typeface="Century Gothic Paneuropean"/>
              <a:sym typeface="Century Gothic Paneuropean"/>
            </a:endParaRPr>
          </a:p>
          <a:p>
            <a:pPr algn="just">
              <a:lnSpc>
                <a:spcPts val="3839"/>
              </a:lnSpc>
            </a:pPr>
            <a:r>
              <a:rPr lang="en-US" sz="3600" b="1" dirty="0">
                <a:solidFill>
                  <a:srgbClr val="000000"/>
                </a:solidFill>
                <a:latin typeface="Century Gothic Paneuropean"/>
                <a:ea typeface="Century Gothic Paneuropean"/>
                <a:cs typeface="Century Gothic Paneuropean"/>
                <a:sym typeface="Century Gothic Paneuropean"/>
              </a:rPr>
              <a:t>							      — 2 Timothy 1:7 (NKJV)  </a:t>
            </a:r>
          </a:p>
        </p:txBody>
      </p:sp>
      <p:sp>
        <p:nvSpPr>
          <p:cNvPr id="8" name="TextBox 8">
            <a:extLst>
              <a:ext uri="{FF2B5EF4-FFF2-40B4-BE49-F238E27FC236}">
                <a16:creationId xmlns:a16="http://schemas.microsoft.com/office/drawing/2014/main" id="{FCDFFED9-ADFA-BBD9-82A4-B563400E5F6E}"/>
              </a:ext>
            </a:extLst>
          </p:cNvPr>
          <p:cNvSpPr txBox="1"/>
          <p:nvPr/>
        </p:nvSpPr>
        <p:spPr>
          <a:xfrm>
            <a:off x="7010400" y="4762500"/>
            <a:ext cx="10134600" cy="3613490"/>
          </a:xfrm>
          <a:prstGeom prst="rect">
            <a:avLst/>
          </a:prstGeom>
        </p:spPr>
        <p:txBody>
          <a:bodyPr wrap="square" lIns="0" tIns="0" rIns="0" bIns="0" rtlCol="0" anchor="t">
            <a:spAutoFit/>
          </a:bodyPr>
          <a:lstStyle/>
          <a:p>
            <a:pPr algn="just">
              <a:lnSpc>
                <a:spcPct val="150000"/>
              </a:lnSpc>
              <a:spcBef>
                <a:spcPts val="125"/>
              </a:spcBef>
            </a:pPr>
            <a:r>
              <a:rPr lang="en-US" sz="3199" dirty="0">
                <a:solidFill>
                  <a:srgbClr val="000000"/>
                </a:solidFill>
                <a:latin typeface="Century Gothic Paneuropean"/>
                <a:ea typeface="Century Gothic Paneuropean"/>
                <a:cs typeface="Century Gothic Paneuropean"/>
                <a:sym typeface="Century Gothic Paneuropean"/>
              </a:rPr>
              <a:t>When love moves in our lives, we stop focusing on pleasing people and start focusing on God. Rejection becomes less important. Love perseveres and helps overcome people pleasing and shame, which are fear responses.</a:t>
            </a:r>
          </a:p>
        </p:txBody>
      </p:sp>
      <p:grpSp>
        <p:nvGrpSpPr>
          <p:cNvPr id="9" name="Group 9">
            <a:extLst>
              <a:ext uri="{FF2B5EF4-FFF2-40B4-BE49-F238E27FC236}">
                <a16:creationId xmlns:a16="http://schemas.microsoft.com/office/drawing/2014/main" id="{4D26B769-9863-3806-B42B-CA371AB1DE6A}"/>
              </a:ext>
            </a:extLst>
          </p:cNvPr>
          <p:cNvGrpSpPr>
            <a:grpSpLocks noChangeAspect="1"/>
          </p:cNvGrpSpPr>
          <p:nvPr/>
        </p:nvGrpSpPr>
        <p:grpSpPr>
          <a:xfrm>
            <a:off x="-247666" y="5172678"/>
            <a:ext cx="8097253" cy="5385438"/>
            <a:chOff x="0" y="0"/>
            <a:chExt cx="10796338" cy="7180584"/>
          </a:xfrm>
        </p:grpSpPr>
        <p:sp>
          <p:nvSpPr>
            <p:cNvPr id="10" name="Freeform 10" descr="A person with their arms raised  AI-generated content may be incorrect.">
              <a:extLst>
                <a:ext uri="{FF2B5EF4-FFF2-40B4-BE49-F238E27FC236}">
                  <a16:creationId xmlns:a16="http://schemas.microsoft.com/office/drawing/2014/main" id="{9EFAC6A7-A9C2-8BB7-9DF1-735E9B2B7759}"/>
                </a:ext>
              </a:extLst>
            </p:cNvPr>
            <p:cNvSpPr/>
            <p:nvPr/>
          </p:nvSpPr>
          <p:spPr>
            <a:xfrm>
              <a:off x="0" y="0"/>
              <a:ext cx="10796397" cy="7180580"/>
            </a:xfrm>
            <a:custGeom>
              <a:avLst/>
              <a:gdLst/>
              <a:ahLst/>
              <a:cxnLst/>
              <a:rect l="l" t="t" r="r" b="b"/>
              <a:pathLst>
                <a:path w="10796397" h="7180580">
                  <a:moveTo>
                    <a:pt x="0" y="0"/>
                  </a:moveTo>
                  <a:lnTo>
                    <a:pt x="10796397" y="0"/>
                  </a:lnTo>
                  <a:lnTo>
                    <a:pt x="10796397" y="7180580"/>
                  </a:lnTo>
                  <a:lnTo>
                    <a:pt x="0" y="7180580"/>
                  </a:lnTo>
                  <a:lnTo>
                    <a:pt x="0" y="0"/>
                  </a:lnTo>
                  <a:close/>
                </a:path>
              </a:pathLst>
            </a:custGeom>
            <a:blipFill>
              <a:blip r:embed="rId4"/>
              <a:stretch>
                <a:fillRect t="-177" b="-177"/>
              </a:stretch>
            </a:blipFill>
          </p:spPr>
        </p:sp>
      </p:grpSp>
      <p:pic>
        <p:nvPicPr>
          <p:cNvPr id="13" name="Picture 12">
            <a:extLst>
              <a:ext uri="{FF2B5EF4-FFF2-40B4-BE49-F238E27FC236}">
                <a16:creationId xmlns:a16="http://schemas.microsoft.com/office/drawing/2014/main" id="{BA3DD402-2CE7-E3E1-8047-B97465C7E6FF}"/>
              </a:ext>
            </a:extLst>
          </p:cNvPr>
          <p:cNvPicPr>
            <a:picLocks noChangeAspect="1"/>
          </p:cNvPicPr>
          <p:nvPr/>
        </p:nvPicPr>
        <p:blipFill>
          <a:blip r:embed="rId5"/>
          <a:stretch>
            <a:fillRect/>
          </a:stretch>
        </p:blipFill>
        <p:spPr>
          <a:xfrm>
            <a:off x="15621000" y="-100487"/>
            <a:ext cx="2377646" cy="1682642"/>
          </a:xfrm>
          <a:prstGeom prst="rect">
            <a:avLst/>
          </a:prstGeom>
        </p:spPr>
      </p:pic>
    </p:spTree>
    <p:extLst>
      <p:ext uri="{BB962C8B-B14F-4D97-AF65-F5344CB8AC3E}">
        <p14:creationId xmlns:p14="http://schemas.microsoft.com/office/powerpoint/2010/main" val="166528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88E0-D1F9-361E-5534-59052F5EA3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8EA07B-B523-A5A9-F2EF-3DCCCDA102D2}"/>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0BCFD422-E74D-D75B-C4AE-9E88D1A1763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3FBA4A7D-C90A-CF9C-96ED-357C6130DF90}"/>
              </a:ext>
            </a:extLst>
          </p:cNvPr>
          <p:cNvGrpSpPr>
            <a:grpSpLocks noChangeAspect="1"/>
          </p:cNvGrpSpPr>
          <p:nvPr/>
        </p:nvGrpSpPr>
        <p:grpSpPr>
          <a:xfrm>
            <a:off x="0" y="-19050"/>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879B2BC4-415D-B967-1690-0E596C15DE24}"/>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7DA9BECA-8D50-E4D6-3E43-EDB9FE42429A}"/>
              </a:ext>
            </a:extLst>
          </p:cNvPr>
          <p:cNvSpPr txBox="1"/>
          <p:nvPr/>
        </p:nvSpPr>
        <p:spPr>
          <a:xfrm>
            <a:off x="1597742" y="1685318"/>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What this resolves:</a:t>
            </a:r>
          </a:p>
        </p:txBody>
      </p:sp>
      <p:sp>
        <p:nvSpPr>
          <p:cNvPr id="10" name="TextBox 10">
            <a:extLst>
              <a:ext uri="{FF2B5EF4-FFF2-40B4-BE49-F238E27FC236}">
                <a16:creationId xmlns:a16="http://schemas.microsoft.com/office/drawing/2014/main" id="{A1F7F51D-FBD1-9082-5154-7D942FA75D90}"/>
              </a:ext>
            </a:extLst>
          </p:cNvPr>
          <p:cNvSpPr txBox="1"/>
          <p:nvPr/>
        </p:nvSpPr>
        <p:spPr>
          <a:xfrm>
            <a:off x="1597742" y="2685134"/>
            <a:ext cx="14653167" cy="487313"/>
          </a:xfrm>
          <a:prstGeom prst="rect">
            <a:avLst/>
          </a:prstGeom>
        </p:spPr>
        <p:txBody>
          <a:bodyPr lIns="0" tIns="0" rIns="0" bIns="0" rtlCol="0" anchor="t">
            <a:spAutoFit/>
          </a:bodyPr>
          <a:lstStyle/>
          <a:p>
            <a:pPr>
              <a:lnSpc>
                <a:spcPts val="3839"/>
              </a:lnSpc>
            </a:pPr>
            <a:r>
              <a:rPr lang="en-US" sz="3199" i="1" dirty="0">
                <a:solidFill>
                  <a:srgbClr val="000000"/>
                </a:solidFill>
                <a:latin typeface="Century Gothic Paneuropean Italics"/>
                <a:ea typeface="Century Gothic Paneuropean Italics"/>
                <a:cs typeface="Century Gothic Paneuropean Italics"/>
                <a:sym typeface="Century Gothic Paneuropean Italics"/>
              </a:rPr>
              <a:t>fear of failure, people-pleasing, rejection wounds.  </a:t>
            </a:r>
          </a:p>
        </p:txBody>
      </p:sp>
      <p:sp>
        <p:nvSpPr>
          <p:cNvPr id="12" name="TextBox 12">
            <a:extLst>
              <a:ext uri="{FF2B5EF4-FFF2-40B4-BE49-F238E27FC236}">
                <a16:creationId xmlns:a16="http://schemas.microsoft.com/office/drawing/2014/main" id="{3D89D67A-5C17-305C-02E7-A4EED5DE9D0B}"/>
              </a:ext>
            </a:extLst>
          </p:cNvPr>
          <p:cNvSpPr txBox="1"/>
          <p:nvPr/>
        </p:nvSpPr>
        <p:spPr>
          <a:xfrm>
            <a:off x="1570703" y="5792073"/>
            <a:ext cx="13859694" cy="243656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Fear survives where love is doubted.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Shame blocks bold decisions and clear communication.  </a:t>
            </a:r>
          </a:p>
          <a:p>
            <a:pPr marL="457200" indent="-457200">
              <a:buFont typeface="Arial" panose="020B0604020202020204" pitchFamily="34" charset="0"/>
              <a:buChar char="•"/>
            </a:pPr>
            <a:endParaRPr lang="en-US" sz="3195" i="1" dirty="0">
              <a:solidFill>
                <a:srgbClr val="000000"/>
              </a:solidFill>
              <a:latin typeface="Century Gothic Paneuropean Italics"/>
              <a:ea typeface="Century Gothic Paneuropean Italics"/>
              <a:cs typeface="Century Gothic Paneuropean Italics"/>
              <a:sym typeface="Century Gothic Paneuropean Italics"/>
            </a:endParaRPr>
          </a:p>
          <a:p>
            <a:pPr marL="457200" indent="-457200">
              <a:buFont typeface="Arial" panose="020B0604020202020204" pitchFamily="34" charset="0"/>
              <a:buChar char="•"/>
            </a:pPr>
            <a:r>
              <a:rPr lang="en-US" sz="3195" i="1" dirty="0">
                <a:solidFill>
                  <a:srgbClr val="000000"/>
                </a:solidFill>
                <a:latin typeface="Century Gothic Paneuropean Italics"/>
                <a:ea typeface="Century Gothic Paneuropean Italics"/>
                <a:cs typeface="Century Gothic Paneuropean Italics"/>
                <a:sym typeface="Century Gothic Paneuropean Italics"/>
              </a:rPr>
              <a:t>Receiving God’s love restores identity and authority.  </a:t>
            </a:r>
          </a:p>
        </p:txBody>
      </p:sp>
      <p:sp>
        <p:nvSpPr>
          <p:cNvPr id="16" name="TextBox 6">
            <a:extLst>
              <a:ext uri="{FF2B5EF4-FFF2-40B4-BE49-F238E27FC236}">
                <a16:creationId xmlns:a16="http://schemas.microsoft.com/office/drawing/2014/main" id="{2184FBF4-351C-3861-49DC-5B30AFFE3A70}"/>
              </a:ext>
            </a:extLst>
          </p:cNvPr>
          <p:cNvSpPr txBox="1"/>
          <p:nvPr/>
        </p:nvSpPr>
        <p:spPr>
          <a:xfrm>
            <a:off x="1602658" y="4505325"/>
            <a:ext cx="10528340" cy="638175"/>
          </a:xfrm>
          <a:prstGeom prst="rect">
            <a:avLst/>
          </a:prstGeom>
        </p:spPr>
        <p:txBody>
          <a:bodyPr lIns="0" tIns="0" rIns="0" bIns="0" rtlCol="0" anchor="t">
            <a:spAutoFit/>
          </a:bodyPr>
          <a:lstStyle/>
          <a:p>
            <a:pPr algn="just">
              <a:lnSpc>
                <a:spcPts val="5040"/>
              </a:lnSpc>
            </a:pPr>
            <a:r>
              <a:rPr lang="en-US" sz="4200" b="1" dirty="0">
                <a:solidFill>
                  <a:srgbClr val="000000"/>
                </a:solidFill>
                <a:latin typeface="Century Gothic Paneuropean Bold"/>
                <a:ea typeface="Century Gothic Paneuropean Bold"/>
                <a:cs typeface="Century Gothic Paneuropean Bold"/>
                <a:sym typeface="Century Gothic Paneuropean Bold"/>
              </a:rPr>
              <a:t>Important keys:</a:t>
            </a:r>
          </a:p>
        </p:txBody>
      </p:sp>
      <p:pic>
        <p:nvPicPr>
          <p:cNvPr id="11" name="Picture 10">
            <a:extLst>
              <a:ext uri="{FF2B5EF4-FFF2-40B4-BE49-F238E27FC236}">
                <a16:creationId xmlns:a16="http://schemas.microsoft.com/office/drawing/2014/main" id="{BC9EDD6B-90EC-8F18-784A-F95974751346}"/>
              </a:ext>
            </a:extLst>
          </p:cNvPr>
          <p:cNvPicPr>
            <a:picLocks noChangeAspect="1"/>
          </p:cNvPicPr>
          <p:nvPr/>
        </p:nvPicPr>
        <p:blipFill>
          <a:blip r:embed="rId4"/>
          <a:stretch>
            <a:fillRect/>
          </a:stretch>
        </p:blipFill>
        <p:spPr>
          <a:xfrm>
            <a:off x="15697200" y="-114300"/>
            <a:ext cx="2377646" cy="1682642"/>
          </a:xfrm>
          <a:prstGeom prst="rect">
            <a:avLst/>
          </a:prstGeom>
        </p:spPr>
      </p:pic>
    </p:spTree>
    <p:extLst>
      <p:ext uri="{BB962C8B-B14F-4D97-AF65-F5344CB8AC3E}">
        <p14:creationId xmlns:p14="http://schemas.microsoft.com/office/powerpoint/2010/main" val="230007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A blue sky with white clouds  AI-generated content may be incorrect."/>
          <p:cNvSpPr/>
          <p:nvPr/>
        </p:nvSpPr>
        <p:spPr>
          <a:xfrm>
            <a:off x="-30" y="0"/>
            <a:ext cx="18288000" cy="1028700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2">
              <a:alphaModFix amt="19999"/>
            </a:blip>
            <a:stretch>
              <a:fillRect t="-9202" b="-9202"/>
            </a:stretch>
          </a:blipFill>
        </p:spPr>
        <p:txBody>
          <a:bodyPr/>
          <a:lstStyle/>
          <a:p>
            <a:endParaRPr lang="en-US" dirty="0"/>
          </a:p>
        </p:txBody>
      </p:sp>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sp>
        <p:nvSpPr>
          <p:cNvPr id="8" name="TextBox 8"/>
          <p:cNvSpPr txBox="1"/>
          <p:nvPr/>
        </p:nvSpPr>
        <p:spPr>
          <a:xfrm>
            <a:off x="1269777" y="693281"/>
            <a:ext cx="3759423" cy="1061829"/>
          </a:xfrm>
          <a:prstGeom prst="rect">
            <a:avLst/>
          </a:prstGeom>
        </p:spPr>
        <p:txBody>
          <a:bodyPr lIns="0" tIns="0" rIns="0" bIns="0" rtlCol="0" anchor="ctr"/>
          <a:lstStyle/>
          <a:p>
            <a:pPr algn="just">
              <a:lnSpc>
                <a:spcPts val="5039"/>
              </a:lnSpc>
            </a:pPr>
            <a:r>
              <a:rPr lang="en-US" sz="4199" b="1" dirty="0">
                <a:solidFill>
                  <a:srgbClr val="000000"/>
                </a:solidFill>
                <a:latin typeface="Century Gothic Paneuropean Bold"/>
                <a:ea typeface="Century Gothic Paneuropean Bold"/>
                <a:cs typeface="Century Gothic Paneuropean Bold"/>
                <a:sym typeface="Century Gothic Paneuropean Bold"/>
              </a:rPr>
              <a:t>2. Fruit of Joy   </a:t>
            </a:r>
          </a:p>
        </p:txBody>
      </p:sp>
      <p:grpSp>
        <p:nvGrpSpPr>
          <p:cNvPr id="9" name="Group 9"/>
          <p:cNvGrpSpPr/>
          <p:nvPr/>
        </p:nvGrpSpPr>
        <p:grpSpPr>
          <a:xfrm>
            <a:off x="1096228" y="3213231"/>
            <a:ext cx="13491596" cy="1379225"/>
            <a:chOff x="0" y="0"/>
            <a:chExt cx="15679755" cy="1838966"/>
          </a:xfrm>
        </p:grpSpPr>
        <p:sp>
          <p:nvSpPr>
            <p:cNvPr id="10" name="Freeform 10"/>
            <p:cNvSpPr/>
            <p:nvPr/>
          </p:nvSpPr>
          <p:spPr>
            <a:xfrm>
              <a:off x="0" y="0"/>
              <a:ext cx="15348000" cy="1527860"/>
            </a:xfrm>
            <a:custGeom>
              <a:avLst/>
              <a:gdLst/>
              <a:ahLst/>
              <a:cxnLst/>
              <a:rect l="l" t="t" r="r" b="b"/>
              <a:pathLst>
                <a:path w="15348000" h="1527860">
                  <a:moveTo>
                    <a:pt x="0" y="0"/>
                  </a:moveTo>
                  <a:lnTo>
                    <a:pt x="15348000" y="0"/>
                  </a:lnTo>
                  <a:lnTo>
                    <a:pt x="15348000" y="1527860"/>
                  </a:lnTo>
                  <a:lnTo>
                    <a:pt x="0" y="1527860"/>
                  </a:lnTo>
                  <a:close/>
                </a:path>
              </a:pathLst>
            </a:custGeom>
            <a:solidFill>
              <a:srgbClr val="000000">
                <a:alpha val="0"/>
              </a:srgbClr>
            </a:solidFill>
          </p:spPr>
        </p:sp>
        <p:sp>
          <p:nvSpPr>
            <p:cNvPr id="11" name="TextBox 11"/>
            <p:cNvSpPr txBox="1"/>
            <p:nvPr/>
          </p:nvSpPr>
          <p:spPr>
            <a:xfrm>
              <a:off x="331757" y="301581"/>
              <a:ext cx="15347998" cy="1537385"/>
            </a:xfrm>
            <a:prstGeom prst="rect">
              <a:avLst/>
            </a:prstGeom>
          </p:spPr>
          <p:txBody>
            <a:bodyPr lIns="0" tIns="0" rIns="0" bIns="0" rtlCol="0" anchor="ctr"/>
            <a:lstStyle/>
            <a:p>
              <a:pPr algn="just">
                <a:lnSpc>
                  <a:spcPts val="3839"/>
                </a:lnSpc>
              </a:pPr>
              <a:r>
                <a:rPr lang="en-US" sz="3600" i="1" dirty="0">
                  <a:solidFill>
                    <a:srgbClr val="000000"/>
                  </a:solidFill>
                  <a:latin typeface="Century Gothic Paneuropean"/>
                  <a:ea typeface="Century Gothic Paneuropean"/>
                  <a:cs typeface="Century Gothic Paneuropean"/>
                  <a:sym typeface="Century Gothic Paneuropean"/>
                </a:rPr>
                <a:t>Then he said to them, “Go your way, eat the fat, drink the sweet, and send portions to those for whom nothing is prepared; for this day is holy to our Lord. Do not sorrow, for the joy of the Lord is your strength</a:t>
              </a:r>
              <a:r>
                <a:rPr lang="en-US" sz="3600" b="1" i="1" dirty="0">
                  <a:solidFill>
                    <a:srgbClr val="000000"/>
                  </a:solidFill>
                  <a:latin typeface="Century Gothic Paneuropean"/>
                  <a:ea typeface="Century Gothic Paneuropean"/>
                  <a:cs typeface="Century Gothic Paneuropean"/>
                  <a:sym typeface="Century Gothic Paneuropean"/>
                </a:rPr>
                <a:t>.”  — </a:t>
              </a:r>
              <a:r>
                <a:rPr lang="en-US" sz="3600" b="1" dirty="0">
                  <a:solidFill>
                    <a:srgbClr val="000000"/>
                  </a:solidFill>
                  <a:latin typeface="Century Gothic Paneuropean"/>
                  <a:ea typeface="Century Gothic Paneuropean"/>
                  <a:cs typeface="Century Gothic Paneuropean"/>
                  <a:sym typeface="Century Gothic Paneuropean"/>
                </a:rPr>
                <a:t>Nehemiah 8:10 (NKJV)  </a:t>
              </a:r>
            </a:p>
          </p:txBody>
        </p:sp>
      </p:grpSp>
      <p:sp>
        <p:nvSpPr>
          <p:cNvPr id="37" name="TextBox 34">
            <a:extLst>
              <a:ext uri="{FF2B5EF4-FFF2-40B4-BE49-F238E27FC236}">
                <a16:creationId xmlns:a16="http://schemas.microsoft.com/office/drawing/2014/main" id="{D74AEC9E-A236-C363-5D69-649FF0B97E3D}"/>
              </a:ext>
            </a:extLst>
          </p:cNvPr>
          <p:cNvSpPr txBox="1"/>
          <p:nvPr/>
        </p:nvSpPr>
        <p:spPr>
          <a:xfrm>
            <a:off x="1167898" y="4940853"/>
            <a:ext cx="13314299" cy="848490"/>
          </a:xfrm>
          <a:prstGeom prst="rect">
            <a:avLst/>
          </a:prstGeom>
        </p:spPr>
        <p:txBody>
          <a:bodyPr lIns="0" tIns="0" rIns="0" bIns="0" rtlCol="0" anchor="ctr"/>
          <a:lstStyle/>
          <a:p>
            <a:pPr marL="323849" lvl="1" algn="just">
              <a:lnSpc>
                <a:spcPts val="3599"/>
              </a:lnSpc>
            </a:pPr>
            <a:endParaRPr lang="en-US" sz="2999" i="1" dirty="0">
              <a:solidFill>
                <a:srgbClr val="000000"/>
              </a:solidFill>
              <a:latin typeface="Century Gothic Paneuropean Italics"/>
              <a:ea typeface="Century Gothic Paneuropean Italics"/>
              <a:cs typeface="Century Gothic Paneuropean Italics"/>
              <a:sym typeface="Century Gothic Paneuropean Italics"/>
            </a:endParaRPr>
          </a:p>
        </p:txBody>
      </p:sp>
      <p:sp>
        <p:nvSpPr>
          <p:cNvPr id="39" name="TextBox 38">
            <a:extLst>
              <a:ext uri="{FF2B5EF4-FFF2-40B4-BE49-F238E27FC236}">
                <a16:creationId xmlns:a16="http://schemas.microsoft.com/office/drawing/2014/main" id="{9F661EA0-1D9A-1D18-644D-79FD949E4F5E}"/>
              </a:ext>
            </a:extLst>
          </p:cNvPr>
          <p:cNvSpPr txBox="1"/>
          <p:nvPr/>
        </p:nvSpPr>
        <p:spPr>
          <a:xfrm>
            <a:off x="1285838" y="6277787"/>
            <a:ext cx="13363275" cy="2062103"/>
          </a:xfrm>
          <a:prstGeom prst="rect">
            <a:avLst/>
          </a:prstGeom>
          <a:noFill/>
        </p:spPr>
        <p:txBody>
          <a:bodyPr wrap="square">
            <a:spAutoFit/>
          </a:bodyPr>
          <a:lstStyle/>
          <a:p>
            <a:r>
              <a:rPr lang="en-US" sz="3200" dirty="0">
                <a:latin typeface="Century Gothic" panose="020B0502020202020204" pitchFamily="34" charset="0"/>
              </a:rPr>
              <a:t>They had been mourning and were emotionally exhausted. They were reminded to celebrate what God had done in freeing them from bondage. Joy strengthens people after seasons of sorrow and heaviness.</a:t>
            </a:r>
          </a:p>
        </p:txBody>
      </p:sp>
      <p:grpSp>
        <p:nvGrpSpPr>
          <p:cNvPr id="12" name="Group 12"/>
          <p:cNvGrpSpPr>
            <a:grpSpLocks noChangeAspect="1"/>
          </p:cNvGrpSpPr>
          <p:nvPr/>
        </p:nvGrpSpPr>
        <p:grpSpPr>
          <a:xfrm rot="-3727197">
            <a:off x="11675620" y="2918584"/>
            <a:ext cx="11658600" cy="6557962"/>
            <a:chOff x="0" y="0"/>
            <a:chExt cx="15544800" cy="8743950"/>
          </a:xfrm>
        </p:grpSpPr>
        <p:sp>
          <p:nvSpPr>
            <p:cNvPr id="13" name="Freeform 13"/>
            <p:cNvSpPr/>
            <p:nvPr/>
          </p:nvSpPr>
          <p:spPr>
            <a:xfrm>
              <a:off x="0" y="0"/>
              <a:ext cx="15544800" cy="8743950"/>
            </a:xfrm>
            <a:custGeom>
              <a:avLst/>
              <a:gdLst/>
              <a:ahLst/>
              <a:cxnLst/>
              <a:rect l="l" t="t" r="r" b="b"/>
              <a:pathLst>
                <a:path w="15544800" h="8743950">
                  <a:moveTo>
                    <a:pt x="0" y="0"/>
                  </a:moveTo>
                  <a:lnTo>
                    <a:pt x="15544800" y="0"/>
                  </a:lnTo>
                  <a:lnTo>
                    <a:pt x="15544800" y="8743950"/>
                  </a:lnTo>
                  <a:lnTo>
                    <a:pt x="0" y="8743950"/>
                  </a:lnTo>
                  <a:lnTo>
                    <a:pt x="0" y="0"/>
                  </a:lnTo>
                  <a:close/>
                </a:path>
              </a:pathLst>
            </a:custGeom>
            <a:blipFill>
              <a:blip r:embed="rId4"/>
              <a:stretch>
                <a:fillRect/>
              </a:stretch>
            </a:blipFill>
          </p:spPr>
        </p:sp>
      </p:grpSp>
      <p:pic>
        <p:nvPicPr>
          <p:cNvPr id="4" name="Picture 3">
            <a:extLst>
              <a:ext uri="{FF2B5EF4-FFF2-40B4-BE49-F238E27FC236}">
                <a16:creationId xmlns:a16="http://schemas.microsoft.com/office/drawing/2014/main" id="{6608A3C1-A5C8-9A8E-D688-7606FEE0764D}"/>
              </a:ext>
            </a:extLst>
          </p:cNvPr>
          <p:cNvPicPr>
            <a:picLocks noChangeAspect="1"/>
          </p:cNvPicPr>
          <p:nvPr/>
        </p:nvPicPr>
        <p:blipFill>
          <a:blip r:embed="rId5"/>
          <a:stretch>
            <a:fillRect/>
          </a:stretch>
        </p:blipFill>
        <p:spPr>
          <a:xfrm>
            <a:off x="15572967" y="-148040"/>
            <a:ext cx="2377646" cy="1682642"/>
          </a:xfrm>
          <a:prstGeom prst="rect">
            <a:avLst/>
          </a:prstGeom>
        </p:spPr>
      </p:pic>
      <p:sp>
        <p:nvSpPr>
          <p:cNvPr id="6" name="TextBox 5">
            <a:extLst>
              <a:ext uri="{FF2B5EF4-FFF2-40B4-BE49-F238E27FC236}">
                <a16:creationId xmlns:a16="http://schemas.microsoft.com/office/drawing/2014/main" id="{BFCDD6AE-8EBD-1D06-B1A1-23C789B67CD7}"/>
              </a:ext>
            </a:extLst>
          </p:cNvPr>
          <p:cNvSpPr txBox="1"/>
          <p:nvPr/>
        </p:nvSpPr>
        <p:spPr>
          <a:xfrm>
            <a:off x="1600200" y="1654722"/>
            <a:ext cx="10744200" cy="584775"/>
          </a:xfrm>
          <a:prstGeom prst="rect">
            <a:avLst/>
          </a:prstGeom>
          <a:noFill/>
        </p:spPr>
        <p:txBody>
          <a:bodyPr wrap="square" rtlCol="0">
            <a:spAutoFit/>
          </a:bodyPr>
          <a:lstStyle/>
          <a:p>
            <a:r>
              <a:rPr lang="en-US" sz="3200" i="1" dirty="0">
                <a:latin typeface="Century Gothic" panose="020B0502020202020204" pitchFamily="34" charset="0"/>
              </a:rPr>
              <a:t>(Breaking Heaviness and Emotional Exhaustion)  </a:t>
            </a:r>
          </a:p>
        </p:txBody>
      </p:sp>
      <p:cxnSp>
        <p:nvCxnSpPr>
          <p:cNvPr id="7" name="Straight Connector 6">
            <a:extLst>
              <a:ext uri="{FF2B5EF4-FFF2-40B4-BE49-F238E27FC236}">
                <a16:creationId xmlns:a16="http://schemas.microsoft.com/office/drawing/2014/main" id="{113D98D0-628C-23B9-56C5-CCF5D58F4D01}"/>
              </a:ext>
            </a:extLst>
          </p:cNvPr>
          <p:cNvCxnSpPr>
            <a:cxnSpLocks/>
          </p:cNvCxnSpPr>
          <p:nvPr/>
        </p:nvCxnSpPr>
        <p:spPr>
          <a:xfrm>
            <a:off x="990600" y="2802709"/>
            <a:ext cx="0" cy="2562389"/>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B7BA-1BE6-6640-81BA-3A1C4ECF89D8}"/>
            </a:ext>
          </a:extLst>
        </p:cNvPr>
        <p:cNvGrpSpPr/>
        <p:nvPr/>
      </p:nvGrpSpPr>
      <p:grpSpPr>
        <a:xfrm>
          <a:off x="0" y="0"/>
          <a:ext cx="0" cy="0"/>
          <a:chOff x="0" y="0"/>
          <a:chExt cx="0" cy="0"/>
        </a:xfrm>
      </p:grpSpPr>
      <p:sp>
        <p:nvSpPr>
          <p:cNvPr id="5" name="Freeform 5" descr="A blue sky with white clouds  AI-generated content may be incorrect.">
            <a:extLst>
              <a:ext uri="{FF2B5EF4-FFF2-40B4-BE49-F238E27FC236}">
                <a16:creationId xmlns:a16="http://schemas.microsoft.com/office/drawing/2014/main" id="{273EEC17-02FC-FAD2-236E-B47B85D883B1}"/>
              </a:ext>
            </a:extLst>
          </p:cNvPr>
          <p:cNvSpPr/>
          <p:nvPr/>
        </p:nvSpPr>
        <p:spPr>
          <a:xfrm>
            <a:off x="-30" y="0"/>
            <a:ext cx="18288000" cy="1028700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2">
              <a:alphaModFix amt="19999"/>
            </a:blip>
            <a:stretch>
              <a:fillRect t="-9202" b="-9202"/>
            </a:stretch>
          </a:blipFill>
        </p:spPr>
        <p:txBody>
          <a:bodyPr/>
          <a:lstStyle/>
          <a:p>
            <a:endParaRPr lang="en-US" dirty="0"/>
          </a:p>
        </p:txBody>
      </p:sp>
      <p:grpSp>
        <p:nvGrpSpPr>
          <p:cNvPr id="2" name="Group 2">
            <a:extLst>
              <a:ext uri="{FF2B5EF4-FFF2-40B4-BE49-F238E27FC236}">
                <a16:creationId xmlns:a16="http://schemas.microsoft.com/office/drawing/2014/main" id="{A109D53E-BD11-4325-4763-5454266FC28A}"/>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9FF49418-69D0-95FB-6CB0-BE226BB04E1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grpSp>
        <p:nvGrpSpPr>
          <p:cNvPr id="9" name="Group 9">
            <a:extLst>
              <a:ext uri="{FF2B5EF4-FFF2-40B4-BE49-F238E27FC236}">
                <a16:creationId xmlns:a16="http://schemas.microsoft.com/office/drawing/2014/main" id="{439E3AD5-1348-72FB-928D-57FD9CA8F012}"/>
              </a:ext>
            </a:extLst>
          </p:cNvPr>
          <p:cNvGrpSpPr/>
          <p:nvPr/>
        </p:nvGrpSpPr>
        <p:grpSpPr>
          <a:xfrm>
            <a:off x="1221676" y="2302003"/>
            <a:ext cx="14018321" cy="1379225"/>
            <a:chOff x="0" y="0"/>
            <a:chExt cx="15679755" cy="1838966"/>
          </a:xfrm>
        </p:grpSpPr>
        <p:sp>
          <p:nvSpPr>
            <p:cNvPr id="10" name="Freeform 10">
              <a:extLst>
                <a:ext uri="{FF2B5EF4-FFF2-40B4-BE49-F238E27FC236}">
                  <a16:creationId xmlns:a16="http://schemas.microsoft.com/office/drawing/2014/main" id="{27F41680-31C2-7426-A88C-DC8AB0C02BB8}"/>
                </a:ext>
              </a:extLst>
            </p:cNvPr>
            <p:cNvSpPr/>
            <p:nvPr/>
          </p:nvSpPr>
          <p:spPr>
            <a:xfrm>
              <a:off x="0" y="0"/>
              <a:ext cx="15348000" cy="1527860"/>
            </a:xfrm>
            <a:custGeom>
              <a:avLst/>
              <a:gdLst/>
              <a:ahLst/>
              <a:cxnLst/>
              <a:rect l="l" t="t" r="r" b="b"/>
              <a:pathLst>
                <a:path w="15348000" h="1527860">
                  <a:moveTo>
                    <a:pt x="0" y="0"/>
                  </a:moveTo>
                  <a:lnTo>
                    <a:pt x="15348000" y="0"/>
                  </a:lnTo>
                  <a:lnTo>
                    <a:pt x="15348000" y="1527860"/>
                  </a:lnTo>
                  <a:lnTo>
                    <a:pt x="0" y="1527860"/>
                  </a:lnTo>
                  <a:close/>
                </a:path>
              </a:pathLst>
            </a:custGeom>
            <a:solidFill>
              <a:srgbClr val="000000">
                <a:alpha val="0"/>
              </a:srgbClr>
            </a:solidFill>
          </p:spPr>
        </p:sp>
        <p:sp>
          <p:nvSpPr>
            <p:cNvPr id="11" name="TextBox 11">
              <a:extLst>
                <a:ext uri="{FF2B5EF4-FFF2-40B4-BE49-F238E27FC236}">
                  <a16:creationId xmlns:a16="http://schemas.microsoft.com/office/drawing/2014/main" id="{C747A4B4-9DC6-6FDB-F680-21379193C9F6}"/>
                </a:ext>
              </a:extLst>
            </p:cNvPr>
            <p:cNvSpPr txBox="1"/>
            <p:nvPr/>
          </p:nvSpPr>
          <p:spPr>
            <a:xfrm>
              <a:off x="331757" y="301581"/>
              <a:ext cx="15347998" cy="1537385"/>
            </a:xfrm>
            <a:prstGeom prst="rect">
              <a:avLst/>
            </a:prstGeom>
          </p:spPr>
          <p:txBody>
            <a:bodyPr lIns="0" tIns="0" rIns="0" bIns="0" rtlCol="0" anchor="ctr"/>
            <a:lstStyle/>
            <a:p>
              <a:pPr algn="just">
                <a:lnSpc>
                  <a:spcPct val="150000"/>
                </a:lnSpc>
              </a:pPr>
              <a:r>
                <a:rPr lang="en-US" sz="3600" i="1" dirty="0">
                  <a:solidFill>
                    <a:srgbClr val="000000"/>
                  </a:solidFill>
                  <a:latin typeface="Century Gothic Paneuropean"/>
                  <a:ea typeface="Century Gothic Paneuropean"/>
                  <a:cs typeface="Century Gothic Paneuropean"/>
                  <a:sym typeface="Century Gothic Paneuropean"/>
                </a:rPr>
                <a:t>To console those who mourn in Zion, to give them beauty for ashes, the oil of joy for mourning, The garment of praise for the spirit of heaviness; that they may be called trees of righteousness, the planting of the Lord, that He may be glorified.” —</a:t>
              </a:r>
              <a:r>
                <a:rPr lang="en-US" sz="3600" b="1" dirty="0">
                  <a:solidFill>
                    <a:srgbClr val="000000"/>
                  </a:solidFill>
                  <a:latin typeface="Century Gothic Paneuropean"/>
                  <a:ea typeface="Century Gothic Paneuropean"/>
                  <a:cs typeface="Century Gothic Paneuropean"/>
                  <a:sym typeface="Century Gothic Paneuropean"/>
                </a:rPr>
                <a:t> Isaiah 61:3 (NKJV)  </a:t>
              </a:r>
            </a:p>
          </p:txBody>
        </p:sp>
      </p:grpSp>
      <p:sp>
        <p:nvSpPr>
          <p:cNvPr id="37" name="TextBox 34">
            <a:extLst>
              <a:ext uri="{FF2B5EF4-FFF2-40B4-BE49-F238E27FC236}">
                <a16:creationId xmlns:a16="http://schemas.microsoft.com/office/drawing/2014/main" id="{CB4A657D-8337-0BEC-5A2E-C4682F167902}"/>
              </a:ext>
            </a:extLst>
          </p:cNvPr>
          <p:cNvSpPr txBox="1"/>
          <p:nvPr/>
        </p:nvSpPr>
        <p:spPr>
          <a:xfrm>
            <a:off x="1167898" y="4940853"/>
            <a:ext cx="13314299" cy="848490"/>
          </a:xfrm>
          <a:prstGeom prst="rect">
            <a:avLst/>
          </a:prstGeom>
        </p:spPr>
        <p:txBody>
          <a:bodyPr lIns="0" tIns="0" rIns="0" bIns="0" rtlCol="0" anchor="ctr"/>
          <a:lstStyle/>
          <a:p>
            <a:pPr marL="323849" lvl="1" algn="just">
              <a:lnSpc>
                <a:spcPts val="3599"/>
              </a:lnSpc>
            </a:pPr>
            <a:endParaRPr lang="en-US" sz="2999" i="1" dirty="0">
              <a:solidFill>
                <a:srgbClr val="000000"/>
              </a:solidFill>
              <a:latin typeface="Century Gothic Paneuropean Italics"/>
              <a:ea typeface="Century Gothic Paneuropean Italics"/>
              <a:cs typeface="Century Gothic Paneuropean Italics"/>
              <a:sym typeface="Century Gothic Paneuropean Italics"/>
            </a:endParaRPr>
          </a:p>
        </p:txBody>
      </p:sp>
      <p:sp>
        <p:nvSpPr>
          <p:cNvPr id="39" name="TextBox 38">
            <a:extLst>
              <a:ext uri="{FF2B5EF4-FFF2-40B4-BE49-F238E27FC236}">
                <a16:creationId xmlns:a16="http://schemas.microsoft.com/office/drawing/2014/main" id="{E287919B-0FE5-DAB6-2F81-64DFE6302AC4}"/>
              </a:ext>
            </a:extLst>
          </p:cNvPr>
          <p:cNvSpPr txBox="1"/>
          <p:nvPr/>
        </p:nvSpPr>
        <p:spPr>
          <a:xfrm>
            <a:off x="1349998" y="6209402"/>
            <a:ext cx="13314299" cy="1569660"/>
          </a:xfrm>
          <a:prstGeom prst="rect">
            <a:avLst/>
          </a:prstGeom>
          <a:noFill/>
        </p:spPr>
        <p:txBody>
          <a:bodyPr wrap="square">
            <a:spAutoFit/>
          </a:bodyPr>
          <a:lstStyle/>
          <a:p>
            <a:r>
              <a:rPr lang="en-US" sz="3200" dirty="0">
                <a:latin typeface="Century Gothic" panose="020B0502020202020204" pitchFamily="34" charset="0"/>
              </a:rPr>
              <a:t>Joy breaks emotional exhaustion and heaviness. It brings praise that </a:t>
            </a:r>
            <a:r>
              <a:rPr lang="en-US" sz="3200" dirty="0" err="1">
                <a:latin typeface="Century Gothic" panose="020B0502020202020204" pitchFamily="34" charset="0"/>
              </a:rPr>
              <a:t>honours</a:t>
            </a:r>
            <a:r>
              <a:rPr lang="en-US" sz="3200" dirty="0">
                <a:latin typeface="Century Gothic" panose="020B0502020202020204" pitchFamily="34" charset="0"/>
              </a:rPr>
              <a:t> God. Like a tree planted by streams of water, joy helps believers stay strong and refreshed.</a:t>
            </a:r>
          </a:p>
        </p:txBody>
      </p:sp>
      <p:grpSp>
        <p:nvGrpSpPr>
          <p:cNvPr id="12" name="Group 12">
            <a:extLst>
              <a:ext uri="{FF2B5EF4-FFF2-40B4-BE49-F238E27FC236}">
                <a16:creationId xmlns:a16="http://schemas.microsoft.com/office/drawing/2014/main" id="{F785DB21-8C81-0D30-0BAE-6D59C130178C}"/>
              </a:ext>
            </a:extLst>
          </p:cNvPr>
          <p:cNvGrpSpPr>
            <a:grpSpLocks noChangeAspect="1"/>
          </p:cNvGrpSpPr>
          <p:nvPr/>
        </p:nvGrpSpPr>
        <p:grpSpPr>
          <a:xfrm rot="-3727197">
            <a:off x="11675620" y="2918584"/>
            <a:ext cx="11658600" cy="6557962"/>
            <a:chOff x="0" y="0"/>
            <a:chExt cx="15544800" cy="8743950"/>
          </a:xfrm>
        </p:grpSpPr>
        <p:sp>
          <p:nvSpPr>
            <p:cNvPr id="13" name="Freeform 13">
              <a:extLst>
                <a:ext uri="{FF2B5EF4-FFF2-40B4-BE49-F238E27FC236}">
                  <a16:creationId xmlns:a16="http://schemas.microsoft.com/office/drawing/2014/main" id="{E07B7329-86A5-8923-F781-28BD76C4759E}"/>
                </a:ext>
              </a:extLst>
            </p:cNvPr>
            <p:cNvSpPr/>
            <p:nvPr/>
          </p:nvSpPr>
          <p:spPr>
            <a:xfrm>
              <a:off x="0" y="0"/>
              <a:ext cx="15544800" cy="8743950"/>
            </a:xfrm>
            <a:custGeom>
              <a:avLst/>
              <a:gdLst/>
              <a:ahLst/>
              <a:cxnLst/>
              <a:rect l="l" t="t" r="r" b="b"/>
              <a:pathLst>
                <a:path w="15544800" h="8743950">
                  <a:moveTo>
                    <a:pt x="0" y="0"/>
                  </a:moveTo>
                  <a:lnTo>
                    <a:pt x="15544800" y="0"/>
                  </a:lnTo>
                  <a:lnTo>
                    <a:pt x="15544800" y="8743950"/>
                  </a:lnTo>
                  <a:lnTo>
                    <a:pt x="0" y="8743950"/>
                  </a:lnTo>
                  <a:lnTo>
                    <a:pt x="0" y="0"/>
                  </a:lnTo>
                  <a:close/>
                </a:path>
              </a:pathLst>
            </a:custGeom>
            <a:blipFill>
              <a:blip r:embed="rId4"/>
              <a:stretch>
                <a:fillRect/>
              </a:stretch>
            </a:blipFill>
          </p:spPr>
        </p:sp>
      </p:grpSp>
      <p:pic>
        <p:nvPicPr>
          <p:cNvPr id="4" name="Picture 3">
            <a:extLst>
              <a:ext uri="{FF2B5EF4-FFF2-40B4-BE49-F238E27FC236}">
                <a16:creationId xmlns:a16="http://schemas.microsoft.com/office/drawing/2014/main" id="{BE087531-DED6-A095-7B7D-39911BDCF3A4}"/>
              </a:ext>
            </a:extLst>
          </p:cNvPr>
          <p:cNvPicPr>
            <a:picLocks noChangeAspect="1"/>
          </p:cNvPicPr>
          <p:nvPr/>
        </p:nvPicPr>
        <p:blipFill>
          <a:blip r:embed="rId5"/>
          <a:stretch>
            <a:fillRect/>
          </a:stretch>
        </p:blipFill>
        <p:spPr>
          <a:xfrm>
            <a:off x="15572967" y="-148040"/>
            <a:ext cx="2377646" cy="1682642"/>
          </a:xfrm>
          <a:prstGeom prst="rect">
            <a:avLst/>
          </a:prstGeom>
        </p:spPr>
      </p:pic>
      <p:cxnSp>
        <p:nvCxnSpPr>
          <p:cNvPr id="7" name="Straight Connector 6">
            <a:extLst>
              <a:ext uri="{FF2B5EF4-FFF2-40B4-BE49-F238E27FC236}">
                <a16:creationId xmlns:a16="http://schemas.microsoft.com/office/drawing/2014/main" id="{30994A03-67C4-B201-0A5B-FFD49B1B8E14}"/>
              </a:ext>
            </a:extLst>
          </p:cNvPr>
          <p:cNvCxnSpPr>
            <a:cxnSpLocks/>
          </p:cNvCxnSpPr>
          <p:nvPr/>
        </p:nvCxnSpPr>
        <p:spPr>
          <a:xfrm>
            <a:off x="1066800" y="1333500"/>
            <a:ext cx="0" cy="38100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1156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8FE62D8E9B14A88D264FC93A9E80D" ma:contentTypeVersion="12" ma:contentTypeDescription="Create a new document." ma:contentTypeScope="" ma:versionID="92c72cf859906240d5e6cd307a5499ad">
  <xsd:schema xmlns:xsd="http://www.w3.org/2001/XMLSchema" xmlns:xs="http://www.w3.org/2001/XMLSchema" xmlns:p="http://schemas.microsoft.com/office/2006/metadata/properties" xmlns:ns2="d1bb9bea-b723-469b-82cb-8609e3b211c1" xmlns:ns3="4a8fb3ce-561d-45c7-886f-cc87a66a7cd4" targetNamespace="http://schemas.microsoft.com/office/2006/metadata/properties" ma:root="true" ma:fieldsID="18820cf95d7939711919e689240f1f67" ns2:_="" ns3:_="">
    <xsd:import namespace="d1bb9bea-b723-469b-82cb-8609e3b211c1"/>
    <xsd:import namespace="4a8fb3ce-561d-45c7-886f-cc87a66a7c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b9bea-b723-469b-82cb-8609e3b21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a222b4f-b5b5-4363-8c3c-c0b889f9ce9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fb3ce-561d-45c7-886f-cc87a66a7c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83cabed-b564-45c5-930c-86e6eb172f7c}" ma:internalName="TaxCatchAll" ma:showField="CatchAllData" ma:web="4a8fb3ce-561d-45c7-886f-cc87a66a7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8fb3ce-561d-45c7-886f-cc87a66a7cd4" xsi:nil="true"/>
    <lcf76f155ced4ddcb4097134ff3c332f xmlns="d1bb9bea-b723-469b-82cb-8609e3b211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B07F8D-5D08-491C-9201-CA39135862B9}"/>
</file>

<file path=customXml/itemProps2.xml><?xml version="1.0" encoding="utf-8"?>
<ds:datastoreItem xmlns:ds="http://schemas.openxmlformats.org/officeDocument/2006/customXml" ds:itemID="{D4FA601C-6EA8-4C69-8936-8983CC31B1E5}"/>
</file>

<file path=customXml/itemProps3.xml><?xml version="1.0" encoding="utf-8"?>
<ds:datastoreItem xmlns:ds="http://schemas.openxmlformats.org/officeDocument/2006/customXml" ds:itemID="{7C5736D0-63CB-491F-A1D8-C5961D49825A}"/>
</file>

<file path=docProps/app.xml><?xml version="1.0" encoding="utf-8"?>
<Properties xmlns="http://schemas.openxmlformats.org/officeDocument/2006/extended-properties" xmlns:vt="http://schemas.openxmlformats.org/officeDocument/2006/docPropsVTypes">
  <TotalTime>518</TotalTime>
  <Words>1677</Words>
  <Application>Microsoft Office PowerPoint</Application>
  <PresentationFormat>Custom</PresentationFormat>
  <Paragraphs>177</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Palatino Bold Italics</vt:lpstr>
      <vt:lpstr>Century Gothic Paneuropean Bold</vt:lpstr>
      <vt:lpstr>Calibri (MS)</vt:lpstr>
      <vt:lpstr>Arial</vt:lpstr>
      <vt:lpstr>Palatino Bold</vt:lpstr>
      <vt:lpstr>Calibri</vt:lpstr>
      <vt:lpstr>Century Gothic Paneuropean Italics</vt:lpstr>
      <vt:lpstr>Wingdings</vt:lpstr>
      <vt:lpstr>Century Gothic Paneuropean</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Mindset Shift-Module 1.pptx</dc:title>
  <dc:creator>Charina Enriquez</dc:creator>
  <cp:lastModifiedBy>Charina Enriquez</cp:lastModifiedBy>
  <cp:revision>5</cp:revision>
  <dcterms:created xsi:type="dcterms:W3CDTF">2006-08-16T00:00:00Z</dcterms:created>
  <dcterms:modified xsi:type="dcterms:W3CDTF">2026-02-11T03:25:19Z</dcterms:modified>
  <dc:identifier>DAG6bCX1HR8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0x0101005E88FE62D8E9B14A88D264FC93A9E80D</vt:lpwstr>
  </property>
</Properties>
</file>