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60" r:id="rId5"/>
    <p:sldId id="282" r:id="rId6"/>
    <p:sldId id="270" r:id="rId7"/>
    <p:sldId id="283" r:id="rId8"/>
    <p:sldId id="272" r:id="rId9"/>
    <p:sldId id="274" r:id="rId10"/>
    <p:sldId id="284" r:id="rId11"/>
    <p:sldId id="273" r:id="rId12"/>
    <p:sldId id="278" r:id="rId13"/>
    <p:sldId id="286" r:id="rId14"/>
    <p:sldId id="285" r:id="rId15"/>
    <p:sldId id="275" r:id="rId16"/>
    <p:sldId id="287" r:id="rId17"/>
    <p:sldId id="288" r:id="rId18"/>
    <p:sldId id="276" r:id="rId19"/>
    <p:sldId id="280" r:id="rId20"/>
    <p:sldId id="279"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FFC"/>
    <a:srgbClr val="24B7EF"/>
    <a:srgbClr val="0096FF"/>
    <a:srgbClr val="2598EF"/>
    <a:srgbClr val="1BB5F1"/>
    <a:srgbClr val="06A0F5"/>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E70E3-6A04-FAC0-2F49-4E4D32572011}" v="1" dt="2026-04-29T06:46:43.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 Terry Rejano" userId="S::gene@basileiamarketing.com.au::b5181d45-137f-455c-81a6-4663280009ee" providerId="AD" clId="Web-{8A7E70E3-6A04-FAC0-2F49-4E4D32572011}"/>
    <pc:docChg chg="modSld">
      <pc:chgData name="Gene Terry Rejano" userId="S::gene@basileiamarketing.com.au::b5181d45-137f-455c-81a6-4663280009ee" providerId="AD" clId="Web-{8A7E70E3-6A04-FAC0-2F49-4E4D32572011}" dt="2026-04-29T06:46:43.231" v="0" actId="1076"/>
      <pc:docMkLst>
        <pc:docMk/>
      </pc:docMkLst>
      <pc:sldChg chg="modSp">
        <pc:chgData name="Gene Terry Rejano" userId="S::gene@basileiamarketing.com.au::b5181d45-137f-455c-81a6-4663280009ee" providerId="AD" clId="Web-{8A7E70E3-6A04-FAC0-2F49-4E4D32572011}" dt="2026-04-29T06:46:43.231" v="0" actId="1076"/>
        <pc:sldMkLst>
          <pc:docMk/>
          <pc:sldMk cId="2165109570" sldId="282"/>
        </pc:sldMkLst>
        <pc:picChg chg="mod">
          <ac:chgData name="Gene Terry Rejano" userId="S::gene@basileiamarketing.com.au::b5181d45-137f-455c-81a6-4663280009ee" providerId="AD" clId="Web-{8A7E70E3-6A04-FAC0-2F49-4E4D32572011}" dt="2026-04-29T06:46:43.231" v="0" actId="1076"/>
          <ac:picMkLst>
            <pc:docMk/>
            <pc:sldMk cId="2165109570" sldId="282"/>
            <ac:picMk id="18" creationId="{CE8481DF-C231-81DB-B489-9DF898BAF41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1E3B4-70BE-0842-A287-54B081BB0733}"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CAA86-71D4-294C-BDC0-EB56069DD4E9}" type="slidenum">
              <a:rPr lang="en-US" smtClean="0"/>
              <a:t>‹#›</a:t>
            </a:fld>
            <a:endParaRPr lang="en-US"/>
          </a:p>
        </p:txBody>
      </p:sp>
    </p:spTree>
    <p:extLst>
      <p:ext uri="{BB962C8B-B14F-4D97-AF65-F5344CB8AC3E}">
        <p14:creationId xmlns:p14="http://schemas.microsoft.com/office/powerpoint/2010/main" val="252289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2CAA86-71D4-294C-BDC0-EB56069DD4E9}" type="slidenum">
              <a:rPr lang="en-US" smtClean="0"/>
              <a:t>1</a:t>
            </a:fld>
            <a:endParaRPr lang="en-US"/>
          </a:p>
        </p:txBody>
      </p:sp>
    </p:spTree>
    <p:extLst>
      <p:ext uri="{BB962C8B-B14F-4D97-AF65-F5344CB8AC3E}">
        <p14:creationId xmlns:p14="http://schemas.microsoft.com/office/powerpoint/2010/main" val="163900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CDB78-D0C8-A11C-8705-4FE188FB6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9322D-806C-373C-B58E-DB963AA95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CBC08-2F64-F507-1AC3-C6D55C105F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7BCA5D-2B4B-9D1F-8B8C-EDFB63A007EC}"/>
              </a:ext>
            </a:extLst>
          </p:cNvPr>
          <p:cNvSpPr>
            <a:spLocks noGrp="1"/>
          </p:cNvSpPr>
          <p:nvPr>
            <p:ph type="sldNum" sz="quarter" idx="5"/>
          </p:nvPr>
        </p:nvSpPr>
        <p:spPr/>
        <p:txBody>
          <a:bodyPr/>
          <a:lstStyle/>
          <a:p>
            <a:fld id="{CB2CAA86-71D4-294C-BDC0-EB56069DD4E9}" type="slidenum">
              <a:rPr lang="en-US" smtClean="0"/>
              <a:t>2</a:t>
            </a:fld>
            <a:endParaRPr lang="en-US"/>
          </a:p>
        </p:txBody>
      </p:sp>
    </p:spTree>
    <p:extLst>
      <p:ext uri="{BB962C8B-B14F-4D97-AF65-F5344CB8AC3E}">
        <p14:creationId xmlns:p14="http://schemas.microsoft.com/office/powerpoint/2010/main" val="2713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D48E-D609-0159-7B71-661D97341E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3B8A4-9A16-9AC1-C745-6C41EFA6E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5F2359-DAA4-AC17-9432-F8F296BF8D72}"/>
              </a:ext>
            </a:extLst>
          </p:cNvPr>
          <p:cNvSpPr>
            <a:spLocks noGrp="1"/>
          </p:cNvSpPr>
          <p:nvPr>
            <p:ph type="dt" sz="half" idx="10"/>
          </p:nvPr>
        </p:nvSpPr>
        <p:spPr/>
        <p:txBody>
          <a:bodyPr/>
          <a:lstStyle/>
          <a:p>
            <a:fld id="{68CA4498-F805-314B-A46F-E077629CF26A}" type="datetimeFigureOut">
              <a:rPr lang="en-US" smtClean="0"/>
              <a:t>4/28/2026</a:t>
            </a:fld>
            <a:endParaRPr lang="en-US"/>
          </a:p>
        </p:txBody>
      </p:sp>
      <p:sp>
        <p:nvSpPr>
          <p:cNvPr id="5" name="Footer Placeholder 4">
            <a:extLst>
              <a:ext uri="{FF2B5EF4-FFF2-40B4-BE49-F238E27FC236}">
                <a16:creationId xmlns:a16="http://schemas.microsoft.com/office/drawing/2014/main" id="{8D953D14-F9F7-031A-CBC9-FAEB6DE18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DFEC3-02A6-D76D-36C7-ED504A9ED220}"/>
              </a:ext>
            </a:extLst>
          </p:cNvPr>
          <p:cNvSpPr>
            <a:spLocks noGrp="1"/>
          </p:cNvSpPr>
          <p:nvPr>
            <p:ph type="sldNum" sz="quarter" idx="12"/>
          </p:nvPr>
        </p:nvSpPr>
        <p:spPr/>
        <p:txBody>
          <a:bodyPr/>
          <a:lstStyle/>
          <a:p>
            <a:fld id="{F7989EED-82CB-AA4A-901D-ACBC98F943A1}" type="slidenum">
              <a:rPr lang="en-US" smtClean="0"/>
              <a:t>‹#›</a:t>
            </a:fld>
            <a:endParaRPr lang="en-US"/>
          </a:p>
        </p:txBody>
      </p:sp>
    </p:spTree>
    <p:extLst>
      <p:ext uri="{BB962C8B-B14F-4D97-AF65-F5344CB8AC3E}">
        <p14:creationId xmlns:p14="http://schemas.microsoft.com/office/powerpoint/2010/main" val="426201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D7F2-2AC2-35BF-D53F-693502EEC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553550-84A6-4035-BBA1-9138A39C35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2B88B-6B60-9E5E-0400-C7C038FB3321}"/>
              </a:ext>
            </a:extLst>
          </p:cNvPr>
          <p:cNvSpPr>
            <a:spLocks noGrp="1"/>
          </p:cNvSpPr>
          <p:nvPr>
            <p:ph type="dt" sz="half" idx="10"/>
          </p:nvPr>
        </p:nvSpPr>
        <p:spPr/>
        <p:txBody>
          <a:bodyPr/>
          <a:lstStyle/>
          <a:p>
            <a:fld id="{68CA4498-F805-314B-A46F-E077629CF26A}" type="datetimeFigureOut">
              <a:rPr lang="en-US" smtClean="0"/>
              <a:t>4/28/2026</a:t>
            </a:fld>
            <a:endParaRPr lang="en-US"/>
          </a:p>
        </p:txBody>
      </p:sp>
      <p:sp>
        <p:nvSpPr>
          <p:cNvPr id="5" name="Footer Placeholder 4">
            <a:extLst>
              <a:ext uri="{FF2B5EF4-FFF2-40B4-BE49-F238E27FC236}">
                <a16:creationId xmlns:a16="http://schemas.microsoft.com/office/drawing/2014/main" id="{424067C5-9FB8-B715-C84F-B39FA88FD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B8084-CB89-18B8-A167-1B3478E670C8}"/>
              </a:ext>
            </a:extLst>
          </p:cNvPr>
          <p:cNvSpPr>
            <a:spLocks noGrp="1"/>
          </p:cNvSpPr>
          <p:nvPr>
            <p:ph type="sldNum" sz="quarter" idx="12"/>
          </p:nvPr>
        </p:nvSpPr>
        <p:spPr/>
        <p:txBody>
          <a:bodyPr/>
          <a:lstStyle/>
          <a:p>
            <a:fld id="{F7989EED-82CB-AA4A-901D-ACBC98F943A1}" type="slidenum">
              <a:rPr lang="en-US" smtClean="0"/>
              <a:t>‹#›</a:t>
            </a:fld>
            <a:endParaRPr lang="en-US"/>
          </a:p>
        </p:txBody>
      </p:sp>
    </p:spTree>
    <p:extLst>
      <p:ext uri="{BB962C8B-B14F-4D97-AF65-F5344CB8AC3E}">
        <p14:creationId xmlns:p14="http://schemas.microsoft.com/office/powerpoint/2010/main" val="280206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F9A1CF-FCFB-8ABE-2242-4DF168B3C2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F135A9-BF85-E87C-C99F-40B884308C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B2499-DA0F-28FC-9AD0-EC2BE8D565DF}"/>
              </a:ext>
            </a:extLst>
          </p:cNvPr>
          <p:cNvSpPr>
            <a:spLocks noGrp="1"/>
          </p:cNvSpPr>
          <p:nvPr>
            <p:ph type="dt" sz="half" idx="10"/>
          </p:nvPr>
        </p:nvSpPr>
        <p:spPr/>
        <p:txBody>
          <a:bodyPr/>
          <a:lstStyle/>
          <a:p>
            <a:fld id="{68CA4498-F805-314B-A46F-E077629CF26A}" type="datetimeFigureOut">
              <a:rPr lang="en-US" smtClean="0"/>
              <a:t>4/28/2026</a:t>
            </a:fld>
            <a:endParaRPr lang="en-US"/>
          </a:p>
        </p:txBody>
      </p:sp>
      <p:sp>
        <p:nvSpPr>
          <p:cNvPr id="5" name="Footer Placeholder 4">
            <a:extLst>
              <a:ext uri="{FF2B5EF4-FFF2-40B4-BE49-F238E27FC236}">
                <a16:creationId xmlns:a16="http://schemas.microsoft.com/office/drawing/2014/main" id="{85BC566E-C4FA-8C86-94BA-736B82500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0999C-BEA0-FC4F-3AF5-3225EEDA59F4}"/>
              </a:ext>
            </a:extLst>
          </p:cNvPr>
          <p:cNvSpPr>
            <a:spLocks noGrp="1"/>
          </p:cNvSpPr>
          <p:nvPr>
            <p:ph type="sldNum" sz="quarter" idx="12"/>
          </p:nvPr>
        </p:nvSpPr>
        <p:spPr/>
        <p:txBody>
          <a:bodyPr/>
          <a:lstStyle/>
          <a:p>
            <a:fld id="{F7989EED-82CB-AA4A-901D-ACBC98F943A1}" type="slidenum">
              <a:rPr lang="en-US" smtClean="0"/>
              <a:t>‹#›</a:t>
            </a:fld>
            <a:endParaRPr lang="en-US"/>
          </a:p>
        </p:txBody>
      </p:sp>
    </p:spTree>
    <p:extLst>
      <p:ext uri="{BB962C8B-B14F-4D97-AF65-F5344CB8AC3E}">
        <p14:creationId xmlns:p14="http://schemas.microsoft.com/office/powerpoint/2010/main" val="258159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C586-AD64-77E0-BC98-22ADD3356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F289B7-09E7-7A97-4F1F-9B80768624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EE46D-2DFC-EDB7-BA40-C00242E8865E}"/>
              </a:ext>
            </a:extLst>
          </p:cNvPr>
          <p:cNvSpPr>
            <a:spLocks noGrp="1"/>
          </p:cNvSpPr>
          <p:nvPr>
            <p:ph type="dt" sz="half" idx="10"/>
          </p:nvPr>
        </p:nvSpPr>
        <p:spPr/>
        <p:txBody>
          <a:bodyPr/>
          <a:lstStyle/>
          <a:p>
            <a:fld id="{68CA4498-F805-314B-A46F-E077629CF26A}" type="datetimeFigureOut">
              <a:rPr lang="en-US" smtClean="0"/>
              <a:t>4/28/2026</a:t>
            </a:fld>
            <a:endParaRPr lang="en-US"/>
          </a:p>
        </p:txBody>
      </p:sp>
      <p:sp>
        <p:nvSpPr>
          <p:cNvPr id="5" name="Footer Placeholder 4">
            <a:extLst>
              <a:ext uri="{FF2B5EF4-FFF2-40B4-BE49-F238E27FC236}">
                <a16:creationId xmlns:a16="http://schemas.microsoft.com/office/drawing/2014/main" id="{84DFE25F-8F5A-4BDE-3CBA-ABD4361CF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1E247-304A-BD77-F18B-E5ADED8A4C9F}"/>
              </a:ext>
            </a:extLst>
          </p:cNvPr>
          <p:cNvSpPr>
            <a:spLocks noGrp="1"/>
          </p:cNvSpPr>
          <p:nvPr>
            <p:ph type="sldNum" sz="quarter" idx="12"/>
          </p:nvPr>
        </p:nvSpPr>
        <p:spPr/>
        <p:txBody>
          <a:bodyPr/>
          <a:lstStyle/>
          <a:p>
            <a:fld id="{F7989EED-82CB-AA4A-901D-ACBC98F943A1}" type="slidenum">
              <a:rPr lang="en-US" smtClean="0"/>
              <a:t>‹#›</a:t>
            </a:fld>
            <a:endParaRPr lang="en-US"/>
          </a:p>
        </p:txBody>
      </p:sp>
    </p:spTree>
    <p:extLst>
      <p:ext uri="{BB962C8B-B14F-4D97-AF65-F5344CB8AC3E}">
        <p14:creationId xmlns:p14="http://schemas.microsoft.com/office/powerpoint/2010/main" val="248818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B6D1-8DC3-9478-2CE2-904970F346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ABB1AE-36A9-243E-3A75-F2866C3B4E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5AA68D-5768-CD38-37B1-D2B15E784190}"/>
              </a:ext>
            </a:extLst>
          </p:cNvPr>
          <p:cNvSpPr>
            <a:spLocks noGrp="1"/>
          </p:cNvSpPr>
          <p:nvPr>
            <p:ph type="dt" sz="half" idx="10"/>
          </p:nvPr>
        </p:nvSpPr>
        <p:spPr/>
        <p:txBody>
          <a:bodyPr/>
          <a:lstStyle/>
          <a:p>
            <a:fld id="{68CA4498-F805-314B-A46F-E077629CF26A}" type="datetimeFigureOut">
              <a:rPr lang="en-US" smtClean="0"/>
              <a:t>4/28/2026</a:t>
            </a:fld>
            <a:endParaRPr lang="en-US"/>
          </a:p>
        </p:txBody>
      </p:sp>
      <p:sp>
        <p:nvSpPr>
          <p:cNvPr id="5" name="Footer Placeholder 4">
            <a:extLst>
              <a:ext uri="{FF2B5EF4-FFF2-40B4-BE49-F238E27FC236}">
                <a16:creationId xmlns:a16="http://schemas.microsoft.com/office/drawing/2014/main" id="{BD84DE41-EF0E-94CD-0905-90F28F7A5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BE7CB-FF6C-8E44-BB60-32BAF83A3694}"/>
              </a:ext>
            </a:extLst>
          </p:cNvPr>
          <p:cNvSpPr>
            <a:spLocks noGrp="1"/>
          </p:cNvSpPr>
          <p:nvPr>
            <p:ph type="sldNum" sz="quarter" idx="12"/>
          </p:nvPr>
        </p:nvSpPr>
        <p:spPr/>
        <p:txBody>
          <a:bodyPr/>
          <a:lstStyle/>
          <a:p>
            <a:fld id="{F7989EED-82CB-AA4A-901D-ACBC98F943A1}" type="slidenum">
              <a:rPr lang="en-US" smtClean="0"/>
              <a:t>‹#›</a:t>
            </a:fld>
            <a:endParaRPr lang="en-US"/>
          </a:p>
        </p:txBody>
      </p:sp>
    </p:spTree>
    <p:extLst>
      <p:ext uri="{BB962C8B-B14F-4D97-AF65-F5344CB8AC3E}">
        <p14:creationId xmlns:p14="http://schemas.microsoft.com/office/powerpoint/2010/main" val="122773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1057-7A95-0A15-D141-5CCA414D9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F3877-8B10-B3A4-7F6E-B62A9D870F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589C41-1590-2A49-244A-AFBE16337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C099D3-6AA8-CDAB-6297-1A4B17398C3E}"/>
              </a:ext>
            </a:extLst>
          </p:cNvPr>
          <p:cNvSpPr>
            <a:spLocks noGrp="1"/>
          </p:cNvSpPr>
          <p:nvPr>
            <p:ph type="dt" sz="half" idx="10"/>
          </p:nvPr>
        </p:nvSpPr>
        <p:spPr/>
        <p:txBody>
          <a:bodyPr/>
          <a:lstStyle/>
          <a:p>
            <a:fld id="{68CA4498-F805-314B-A46F-E077629CF26A}" type="datetimeFigureOut">
              <a:rPr lang="en-US" smtClean="0"/>
              <a:t>4/28/2026</a:t>
            </a:fld>
            <a:endParaRPr lang="en-US"/>
          </a:p>
        </p:txBody>
      </p:sp>
      <p:sp>
        <p:nvSpPr>
          <p:cNvPr id="6" name="Footer Placeholder 5">
            <a:extLst>
              <a:ext uri="{FF2B5EF4-FFF2-40B4-BE49-F238E27FC236}">
                <a16:creationId xmlns:a16="http://schemas.microsoft.com/office/drawing/2014/main" id="{48E0340C-523C-410D-0DD4-4B48EC1CA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F1DAD-9CA4-8390-A00D-F9CBDD854256}"/>
              </a:ext>
            </a:extLst>
          </p:cNvPr>
          <p:cNvSpPr>
            <a:spLocks noGrp="1"/>
          </p:cNvSpPr>
          <p:nvPr>
            <p:ph type="sldNum" sz="quarter" idx="12"/>
          </p:nvPr>
        </p:nvSpPr>
        <p:spPr/>
        <p:txBody>
          <a:bodyPr/>
          <a:lstStyle/>
          <a:p>
            <a:fld id="{F7989EED-82CB-AA4A-901D-ACBC98F943A1}" type="slidenum">
              <a:rPr lang="en-US" smtClean="0"/>
              <a:t>‹#›</a:t>
            </a:fld>
            <a:endParaRPr lang="en-US"/>
          </a:p>
        </p:txBody>
      </p:sp>
    </p:spTree>
    <p:extLst>
      <p:ext uri="{BB962C8B-B14F-4D97-AF65-F5344CB8AC3E}">
        <p14:creationId xmlns:p14="http://schemas.microsoft.com/office/powerpoint/2010/main" val="14720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EF3B-D60C-5B2C-533A-1F069790C7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AFAA1D-3F5E-D35E-CFD3-D837FF173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3AAA4-E496-8001-6116-E3F2394FB6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F31CDE-120A-4B8C-4402-31F8FF9959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38F36-3C5C-E4E0-8EE2-4BC3396412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2882F2-9B75-73DC-EA82-3D22145FA89C}"/>
              </a:ext>
            </a:extLst>
          </p:cNvPr>
          <p:cNvSpPr>
            <a:spLocks noGrp="1"/>
          </p:cNvSpPr>
          <p:nvPr>
            <p:ph type="dt" sz="half" idx="10"/>
          </p:nvPr>
        </p:nvSpPr>
        <p:spPr/>
        <p:txBody>
          <a:bodyPr/>
          <a:lstStyle/>
          <a:p>
            <a:fld id="{68CA4498-F805-314B-A46F-E077629CF26A}" type="datetimeFigureOut">
              <a:rPr lang="en-US" smtClean="0"/>
              <a:t>4/28/2026</a:t>
            </a:fld>
            <a:endParaRPr lang="en-US"/>
          </a:p>
        </p:txBody>
      </p:sp>
      <p:sp>
        <p:nvSpPr>
          <p:cNvPr id="8" name="Footer Placeholder 7">
            <a:extLst>
              <a:ext uri="{FF2B5EF4-FFF2-40B4-BE49-F238E27FC236}">
                <a16:creationId xmlns:a16="http://schemas.microsoft.com/office/drawing/2014/main" id="{6E62673D-9D89-6641-7C63-32150C7933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347DE-BA46-C2D7-CBAF-8F9A2A607E93}"/>
              </a:ext>
            </a:extLst>
          </p:cNvPr>
          <p:cNvSpPr>
            <a:spLocks noGrp="1"/>
          </p:cNvSpPr>
          <p:nvPr>
            <p:ph type="sldNum" sz="quarter" idx="12"/>
          </p:nvPr>
        </p:nvSpPr>
        <p:spPr/>
        <p:txBody>
          <a:bodyPr/>
          <a:lstStyle/>
          <a:p>
            <a:fld id="{F7989EED-82CB-AA4A-901D-ACBC98F943A1}" type="slidenum">
              <a:rPr lang="en-US" smtClean="0"/>
              <a:t>‹#›</a:t>
            </a:fld>
            <a:endParaRPr lang="en-US"/>
          </a:p>
        </p:txBody>
      </p:sp>
    </p:spTree>
    <p:extLst>
      <p:ext uri="{BB962C8B-B14F-4D97-AF65-F5344CB8AC3E}">
        <p14:creationId xmlns:p14="http://schemas.microsoft.com/office/powerpoint/2010/main" val="159830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6349-205F-2F35-2FBB-BFA5637BEC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E7BA34-41BF-89AC-839B-4C42D002516C}"/>
              </a:ext>
            </a:extLst>
          </p:cNvPr>
          <p:cNvSpPr>
            <a:spLocks noGrp="1"/>
          </p:cNvSpPr>
          <p:nvPr>
            <p:ph type="dt" sz="half" idx="10"/>
          </p:nvPr>
        </p:nvSpPr>
        <p:spPr/>
        <p:txBody>
          <a:bodyPr/>
          <a:lstStyle/>
          <a:p>
            <a:fld id="{68CA4498-F805-314B-A46F-E077629CF26A}" type="datetimeFigureOut">
              <a:rPr lang="en-US" smtClean="0"/>
              <a:t>4/28/2026</a:t>
            </a:fld>
            <a:endParaRPr lang="en-US"/>
          </a:p>
        </p:txBody>
      </p:sp>
      <p:sp>
        <p:nvSpPr>
          <p:cNvPr id="4" name="Footer Placeholder 3">
            <a:extLst>
              <a:ext uri="{FF2B5EF4-FFF2-40B4-BE49-F238E27FC236}">
                <a16:creationId xmlns:a16="http://schemas.microsoft.com/office/drawing/2014/main" id="{47F15B15-C0F3-2212-1088-13C8957B20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1EF47-9998-2043-FE7A-D2CBDF2C3CFD}"/>
              </a:ext>
            </a:extLst>
          </p:cNvPr>
          <p:cNvSpPr>
            <a:spLocks noGrp="1"/>
          </p:cNvSpPr>
          <p:nvPr>
            <p:ph type="sldNum" sz="quarter" idx="12"/>
          </p:nvPr>
        </p:nvSpPr>
        <p:spPr/>
        <p:txBody>
          <a:bodyPr/>
          <a:lstStyle/>
          <a:p>
            <a:fld id="{F7989EED-82CB-AA4A-901D-ACBC98F943A1}" type="slidenum">
              <a:rPr lang="en-US" smtClean="0"/>
              <a:t>‹#›</a:t>
            </a:fld>
            <a:endParaRPr lang="en-US"/>
          </a:p>
        </p:txBody>
      </p:sp>
    </p:spTree>
    <p:extLst>
      <p:ext uri="{BB962C8B-B14F-4D97-AF65-F5344CB8AC3E}">
        <p14:creationId xmlns:p14="http://schemas.microsoft.com/office/powerpoint/2010/main" val="266094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B417EA-EC5E-233C-586E-2649170DA4CF}"/>
              </a:ext>
            </a:extLst>
          </p:cNvPr>
          <p:cNvSpPr>
            <a:spLocks noGrp="1"/>
          </p:cNvSpPr>
          <p:nvPr>
            <p:ph type="dt" sz="half" idx="10"/>
          </p:nvPr>
        </p:nvSpPr>
        <p:spPr/>
        <p:txBody>
          <a:bodyPr/>
          <a:lstStyle/>
          <a:p>
            <a:fld id="{68CA4498-F805-314B-A46F-E077629CF26A}" type="datetimeFigureOut">
              <a:rPr lang="en-US" smtClean="0"/>
              <a:t>4/28/2026</a:t>
            </a:fld>
            <a:endParaRPr lang="en-US"/>
          </a:p>
        </p:txBody>
      </p:sp>
      <p:sp>
        <p:nvSpPr>
          <p:cNvPr id="3" name="Footer Placeholder 2">
            <a:extLst>
              <a:ext uri="{FF2B5EF4-FFF2-40B4-BE49-F238E27FC236}">
                <a16:creationId xmlns:a16="http://schemas.microsoft.com/office/drawing/2014/main" id="{ADA83AA3-A260-23CB-CF7B-848D492399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F1247D-73B9-8D2E-D0F1-A0E7AA232DB2}"/>
              </a:ext>
            </a:extLst>
          </p:cNvPr>
          <p:cNvSpPr>
            <a:spLocks noGrp="1"/>
          </p:cNvSpPr>
          <p:nvPr>
            <p:ph type="sldNum" sz="quarter" idx="12"/>
          </p:nvPr>
        </p:nvSpPr>
        <p:spPr/>
        <p:txBody>
          <a:bodyPr/>
          <a:lstStyle/>
          <a:p>
            <a:fld id="{F7989EED-82CB-AA4A-901D-ACBC98F943A1}" type="slidenum">
              <a:rPr lang="en-US" smtClean="0"/>
              <a:t>‹#›</a:t>
            </a:fld>
            <a:endParaRPr lang="en-US"/>
          </a:p>
        </p:txBody>
      </p:sp>
    </p:spTree>
    <p:extLst>
      <p:ext uri="{BB962C8B-B14F-4D97-AF65-F5344CB8AC3E}">
        <p14:creationId xmlns:p14="http://schemas.microsoft.com/office/powerpoint/2010/main" val="393423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FEE6C-FB5F-CA59-39CF-8B758ABE3E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A6BC0F-E67C-540D-AE28-1724E70B40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73D0E-DAF0-867A-1B11-8CBE341EF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C0463-CE14-B13C-B373-2AF64DCFBD76}"/>
              </a:ext>
            </a:extLst>
          </p:cNvPr>
          <p:cNvSpPr>
            <a:spLocks noGrp="1"/>
          </p:cNvSpPr>
          <p:nvPr>
            <p:ph type="dt" sz="half" idx="10"/>
          </p:nvPr>
        </p:nvSpPr>
        <p:spPr/>
        <p:txBody>
          <a:bodyPr/>
          <a:lstStyle/>
          <a:p>
            <a:fld id="{68CA4498-F805-314B-A46F-E077629CF26A}" type="datetimeFigureOut">
              <a:rPr lang="en-US" smtClean="0"/>
              <a:t>4/28/2026</a:t>
            </a:fld>
            <a:endParaRPr lang="en-US"/>
          </a:p>
        </p:txBody>
      </p:sp>
      <p:sp>
        <p:nvSpPr>
          <p:cNvPr id="6" name="Footer Placeholder 5">
            <a:extLst>
              <a:ext uri="{FF2B5EF4-FFF2-40B4-BE49-F238E27FC236}">
                <a16:creationId xmlns:a16="http://schemas.microsoft.com/office/drawing/2014/main" id="{FEFDAFEB-FB44-68F4-DC6A-BD1D57AA4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483C7-AA54-54C3-B44F-6D10E18039A2}"/>
              </a:ext>
            </a:extLst>
          </p:cNvPr>
          <p:cNvSpPr>
            <a:spLocks noGrp="1"/>
          </p:cNvSpPr>
          <p:nvPr>
            <p:ph type="sldNum" sz="quarter" idx="12"/>
          </p:nvPr>
        </p:nvSpPr>
        <p:spPr/>
        <p:txBody>
          <a:bodyPr/>
          <a:lstStyle/>
          <a:p>
            <a:fld id="{F7989EED-82CB-AA4A-901D-ACBC98F943A1}" type="slidenum">
              <a:rPr lang="en-US" smtClean="0"/>
              <a:t>‹#›</a:t>
            </a:fld>
            <a:endParaRPr lang="en-US"/>
          </a:p>
        </p:txBody>
      </p:sp>
    </p:spTree>
    <p:extLst>
      <p:ext uri="{BB962C8B-B14F-4D97-AF65-F5344CB8AC3E}">
        <p14:creationId xmlns:p14="http://schemas.microsoft.com/office/powerpoint/2010/main" val="155325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7B3A-A89C-31DC-50AA-1528D35F3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427245-4458-7478-A50E-8A37D16E7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FFEDD7-29B1-9CDA-068E-11F534FC1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BC06E-36F6-CB84-A209-1AF0008877B6}"/>
              </a:ext>
            </a:extLst>
          </p:cNvPr>
          <p:cNvSpPr>
            <a:spLocks noGrp="1"/>
          </p:cNvSpPr>
          <p:nvPr>
            <p:ph type="dt" sz="half" idx="10"/>
          </p:nvPr>
        </p:nvSpPr>
        <p:spPr/>
        <p:txBody>
          <a:bodyPr/>
          <a:lstStyle/>
          <a:p>
            <a:fld id="{68CA4498-F805-314B-A46F-E077629CF26A}" type="datetimeFigureOut">
              <a:rPr lang="en-US" smtClean="0"/>
              <a:t>4/28/2026</a:t>
            </a:fld>
            <a:endParaRPr lang="en-US"/>
          </a:p>
        </p:txBody>
      </p:sp>
      <p:sp>
        <p:nvSpPr>
          <p:cNvPr id="6" name="Footer Placeholder 5">
            <a:extLst>
              <a:ext uri="{FF2B5EF4-FFF2-40B4-BE49-F238E27FC236}">
                <a16:creationId xmlns:a16="http://schemas.microsoft.com/office/drawing/2014/main" id="{5AD1E84B-0EDF-84F0-DC88-DA04170FB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4F20C-7F30-7723-30B3-F096FED190FC}"/>
              </a:ext>
            </a:extLst>
          </p:cNvPr>
          <p:cNvSpPr>
            <a:spLocks noGrp="1"/>
          </p:cNvSpPr>
          <p:nvPr>
            <p:ph type="sldNum" sz="quarter" idx="12"/>
          </p:nvPr>
        </p:nvSpPr>
        <p:spPr/>
        <p:txBody>
          <a:bodyPr/>
          <a:lstStyle/>
          <a:p>
            <a:fld id="{F7989EED-82CB-AA4A-901D-ACBC98F943A1}" type="slidenum">
              <a:rPr lang="en-US" smtClean="0"/>
              <a:t>‹#›</a:t>
            </a:fld>
            <a:endParaRPr lang="en-US"/>
          </a:p>
        </p:txBody>
      </p:sp>
    </p:spTree>
    <p:extLst>
      <p:ext uri="{BB962C8B-B14F-4D97-AF65-F5344CB8AC3E}">
        <p14:creationId xmlns:p14="http://schemas.microsoft.com/office/powerpoint/2010/main" val="26401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B903A2-A7D8-CECE-D4C1-9BA8C64DD0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748F45-6996-7B03-4B28-6F4491271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B97D7-7212-F19B-A41B-1A3CEB3AE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CA4498-F805-314B-A46F-E077629CF26A}" type="datetimeFigureOut">
              <a:rPr lang="en-US" smtClean="0"/>
              <a:t>4/28/2026</a:t>
            </a:fld>
            <a:endParaRPr lang="en-US"/>
          </a:p>
        </p:txBody>
      </p:sp>
      <p:sp>
        <p:nvSpPr>
          <p:cNvPr id="5" name="Footer Placeholder 4">
            <a:extLst>
              <a:ext uri="{FF2B5EF4-FFF2-40B4-BE49-F238E27FC236}">
                <a16:creationId xmlns:a16="http://schemas.microsoft.com/office/drawing/2014/main" id="{6E5E9FFA-F467-7B8F-1733-F0F2BBCDA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43EE56-EDEA-A30B-6B15-59A1F60A8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989EED-82CB-AA4A-901D-ACBC98F943A1}" type="slidenum">
              <a:rPr lang="en-US" smtClean="0"/>
              <a:t>‹#›</a:t>
            </a:fld>
            <a:endParaRPr lang="en-US"/>
          </a:p>
        </p:txBody>
      </p:sp>
    </p:spTree>
    <p:extLst>
      <p:ext uri="{BB962C8B-B14F-4D97-AF65-F5344CB8AC3E}">
        <p14:creationId xmlns:p14="http://schemas.microsoft.com/office/powerpoint/2010/main" val="588477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46D15E99-F150-4549-E21B-5B8BEA92B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company&#10;&#10;AI-generated content may be incorrect.">
            <a:extLst>
              <a:ext uri="{FF2B5EF4-FFF2-40B4-BE49-F238E27FC236}">
                <a16:creationId xmlns:a16="http://schemas.microsoft.com/office/drawing/2014/main" id="{0EFD576E-E2AF-3363-D83A-09546DC8950D}"/>
              </a:ext>
            </a:extLst>
          </p:cNvPr>
          <p:cNvPicPr>
            <a:picLocks noChangeAspect="1"/>
          </p:cNvPicPr>
          <p:nvPr/>
        </p:nvPicPr>
        <p:blipFill>
          <a:blip r:embed="rId4"/>
          <a:stretch>
            <a:fillRect/>
          </a:stretch>
        </p:blipFill>
        <p:spPr>
          <a:xfrm>
            <a:off x="10647142" y="-110222"/>
            <a:ext cx="1489201" cy="1024562"/>
          </a:xfrm>
          <a:prstGeom prst="rect">
            <a:avLst/>
          </a:prstGeom>
        </p:spPr>
      </p:pic>
      <p:sp>
        <p:nvSpPr>
          <p:cNvPr id="6" name="Title 1">
            <a:extLst>
              <a:ext uri="{FF2B5EF4-FFF2-40B4-BE49-F238E27FC236}">
                <a16:creationId xmlns:a16="http://schemas.microsoft.com/office/drawing/2014/main" id="{E0CCEB48-9BAA-D192-25C2-D437847372D2}"/>
              </a:ext>
            </a:extLst>
          </p:cNvPr>
          <p:cNvSpPr>
            <a:spLocks noGrp="1"/>
          </p:cNvSpPr>
          <p:nvPr>
            <p:ph type="title"/>
          </p:nvPr>
        </p:nvSpPr>
        <p:spPr>
          <a:xfrm>
            <a:off x="93559" y="2217023"/>
            <a:ext cx="5251316" cy="1807305"/>
          </a:xfrm>
        </p:spPr>
        <p:txBody>
          <a:bodyPr>
            <a:normAutofit/>
          </a:bodyPr>
          <a:lstStyle/>
          <a:p>
            <a:pPr algn="ctr"/>
            <a:r>
              <a:rPr lang="en-US" b="1">
                <a:latin typeface="Palatino Linotype" panose="02040502050505030304" pitchFamily="18" charset="0"/>
                <a:cs typeface="Arial Hebrew" pitchFamily="2" charset="-79"/>
              </a:rPr>
              <a:t>The MINDSET </a:t>
            </a:r>
            <a:r>
              <a:rPr lang="en-US" b="1" i="1">
                <a:latin typeface="Segoe Script" panose="020B0804020000000003" pitchFamily="34" charset="0"/>
                <a:cs typeface="Arial Hebrew" pitchFamily="2" charset="-79"/>
              </a:rPr>
              <a:t>Shift</a:t>
            </a:r>
            <a:endParaRPr lang="en-US" i="1">
              <a:latin typeface="Segoe Script" panose="020B0804020000000003" pitchFamily="34" charset="0"/>
            </a:endParaRPr>
          </a:p>
        </p:txBody>
      </p:sp>
      <p:sp>
        <p:nvSpPr>
          <p:cNvPr id="7" name="Content Placeholder 2">
            <a:extLst>
              <a:ext uri="{FF2B5EF4-FFF2-40B4-BE49-F238E27FC236}">
                <a16:creationId xmlns:a16="http://schemas.microsoft.com/office/drawing/2014/main" id="{F3194051-1316-4B00-A69C-50A65BB27AC8}"/>
              </a:ext>
            </a:extLst>
          </p:cNvPr>
          <p:cNvSpPr>
            <a:spLocks noGrp="1"/>
          </p:cNvSpPr>
          <p:nvPr>
            <p:ph idx="1"/>
          </p:nvPr>
        </p:nvSpPr>
        <p:spPr>
          <a:xfrm>
            <a:off x="235073" y="5308953"/>
            <a:ext cx="5614174" cy="1095703"/>
          </a:xfrm>
        </p:spPr>
        <p:txBody>
          <a:bodyPr>
            <a:normAutofit/>
          </a:bodyPr>
          <a:lstStyle/>
          <a:p>
            <a:pPr marL="0" indent="0" algn="just">
              <a:buNone/>
            </a:pPr>
            <a:r>
              <a:rPr lang="en-US" sz="2400">
                <a:latin typeface="Century Gothic" panose="020B0502020202020204" pitchFamily="34" charset="0"/>
              </a:rPr>
              <a:t>Break Through Your Mental Blocks and Develop Strategies and Habits for Lasting Success</a:t>
            </a:r>
          </a:p>
        </p:txBody>
      </p:sp>
      <p:pic>
        <p:nvPicPr>
          <p:cNvPr id="18" name="Picture 17" descr="Birds flying birds and a chain&#10;&#10;AI-generated content may be incorrect.">
            <a:extLst>
              <a:ext uri="{FF2B5EF4-FFF2-40B4-BE49-F238E27FC236}">
                <a16:creationId xmlns:a16="http://schemas.microsoft.com/office/drawing/2014/main" id="{0E9D45D9-6EA1-9F75-CB2D-9BF9B5B892D9}"/>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tretch>
            <a:fillRect/>
          </a:stretch>
        </p:blipFill>
        <p:spPr>
          <a:xfrm>
            <a:off x="0" y="-412"/>
            <a:ext cx="12191980" cy="6847829"/>
          </a:xfrm>
          <a:prstGeom prst="rect">
            <a:avLst/>
          </a:prstGeom>
        </p:spPr>
      </p:pic>
    </p:spTree>
    <p:extLst>
      <p:ext uri="{BB962C8B-B14F-4D97-AF65-F5344CB8AC3E}">
        <p14:creationId xmlns:p14="http://schemas.microsoft.com/office/powerpoint/2010/main" val="130270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B199D-496F-A278-765F-27B598E48B48}"/>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31E28E55-F8BA-F75F-81AE-68E5CC14D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sky with white clouds&#10;&#10;AI-generated content may be incorrect.">
            <a:extLst>
              <a:ext uri="{FF2B5EF4-FFF2-40B4-BE49-F238E27FC236}">
                <a16:creationId xmlns:a16="http://schemas.microsoft.com/office/drawing/2014/main" id="{30025A6F-B818-DA40-0701-9F5EB524DF07}"/>
              </a:ext>
            </a:extLst>
          </p:cNvPr>
          <p:cNvPicPr>
            <a:picLocks noChangeAspect="1"/>
          </p:cNvPicPr>
          <p:nvPr/>
        </p:nvPicPr>
        <p:blipFill>
          <a:blip r:embed="rId3">
            <a:alphaModFix amt="20000"/>
          </a:blip>
          <a:stretch>
            <a:fillRect/>
          </a:stretch>
        </p:blipFill>
        <p:spPr>
          <a:xfrm>
            <a:off x="0" y="-1"/>
            <a:ext cx="12191980" cy="6859109"/>
          </a:xfrm>
          <a:prstGeom prst="rect">
            <a:avLst/>
          </a:prstGeom>
        </p:spPr>
      </p:pic>
      <p:sp>
        <p:nvSpPr>
          <p:cNvPr id="7" name="Rectangle 4">
            <a:extLst>
              <a:ext uri="{FF2B5EF4-FFF2-40B4-BE49-F238E27FC236}">
                <a16:creationId xmlns:a16="http://schemas.microsoft.com/office/drawing/2014/main" id="{632382BE-A569-F387-22F6-2FA1840158F5}"/>
              </a:ext>
            </a:extLst>
          </p:cNvPr>
          <p:cNvSpPr>
            <a:spLocks noChangeArrowheads="1"/>
          </p:cNvSpPr>
          <p:nvPr/>
        </p:nvSpPr>
        <p:spPr bwMode="auto">
          <a:xfrm>
            <a:off x="261041" y="1009410"/>
            <a:ext cx="944478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b="1" dirty="0">
                <a:latin typeface="Century Gothic"/>
              </a:rPr>
              <a:t>D</a:t>
            </a:r>
            <a:r>
              <a:rPr kumimoji="0" lang="en-US" altLang="en-US" sz="3200" b="1" i="0" u="none" strike="noStrike" cap="none" normalizeH="0" baseline="0" dirty="0">
                <a:ln>
                  <a:noFill/>
                </a:ln>
                <a:effectLst/>
                <a:latin typeface="Century Gothic"/>
              </a:rPr>
              <a:t>o you have a false measure of success that you need to release?</a:t>
            </a:r>
            <a:endParaRPr lang="en-US" altLang="en-US" sz="3200" b="1" i="0" u="none" strike="noStrike" cap="none" normalizeH="0" baseline="0" dirty="0">
              <a:ln>
                <a:noFill/>
              </a:ln>
              <a:effectLst/>
              <a:latin typeface="Century Gothic"/>
            </a:endParaRPr>
          </a:p>
        </p:txBody>
      </p:sp>
      <p:sp>
        <p:nvSpPr>
          <p:cNvPr id="8" name="Rectangle 5">
            <a:extLst>
              <a:ext uri="{FF2B5EF4-FFF2-40B4-BE49-F238E27FC236}">
                <a16:creationId xmlns:a16="http://schemas.microsoft.com/office/drawing/2014/main" id="{8965F879-B086-F2BF-3C47-0D4D074F4B40}"/>
              </a:ext>
            </a:extLst>
          </p:cNvPr>
          <p:cNvSpPr>
            <a:spLocks noChangeArrowheads="1"/>
          </p:cNvSpPr>
          <p:nvPr/>
        </p:nvSpPr>
        <p:spPr bwMode="auto">
          <a:xfrm>
            <a:off x="261041" y="2635076"/>
            <a:ext cx="1022678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spcBef>
                <a:spcPct val="0"/>
              </a:spcBef>
              <a:spcAft>
                <a:spcPct val="0"/>
              </a:spcAft>
              <a:buClrTx/>
              <a:buSzTx/>
              <a:buFontTx/>
              <a:buNone/>
              <a:tabLst/>
            </a:pPr>
            <a:r>
              <a:rPr kumimoji="0" lang="en-US" altLang="en-US" sz="2800" u="none" strike="noStrike" cap="none" normalizeH="0" baseline="0" dirty="0">
                <a:ln>
                  <a:noFill/>
                </a:ln>
                <a:effectLst/>
                <a:latin typeface="Century Gothic"/>
              </a:rPr>
              <a:t>We don't measure it in terms of how many people we are impacting positively with our business. What about the growth of your employees? We're called to make disciples, and business is the place where we can do that.</a:t>
            </a:r>
            <a:endParaRPr lang="en-US" sz="2800">
              <a:latin typeface="Century Gothic"/>
              <a:cs typeface="Arial"/>
            </a:endParaRPr>
          </a:p>
        </p:txBody>
      </p:sp>
      <p:pic>
        <p:nvPicPr>
          <p:cNvPr id="9" name="Picture 8">
            <a:extLst>
              <a:ext uri="{FF2B5EF4-FFF2-40B4-BE49-F238E27FC236}">
                <a16:creationId xmlns:a16="http://schemas.microsoft.com/office/drawing/2014/main" id="{832313E6-697D-6BB9-6726-63422A0D940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17872803">
            <a:off x="7783747" y="1945723"/>
            <a:ext cx="7772400" cy="4371975"/>
          </a:xfrm>
          <a:prstGeom prst="rect">
            <a:avLst/>
          </a:prstGeom>
        </p:spPr>
      </p:pic>
      <p:pic>
        <p:nvPicPr>
          <p:cNvPr id="12" name="Picture 11" descr="A logo for a company&#10;&#10;AI-generated content may be incorrect.">
            <a:extLst>
              <a:ext uri="{FF2B5EF4-FFF2-40B4-BE49-F238E27FC236}">
                <a16:creationId xmlns:a16="http://schemas.microsoft.com/office/drawing/2014/main" id="{B04D3728-A3F1-5D43-5C40-EB19F4A85B68}"/>
              </a:ext>
            </a:extLst>
          </p:cNvPr>
          <p:cNvPicPr>
            <a:picLocks noChangeAspect="1"/>
          </p:cNvPicPr>
          <p:nvPr/>
        </p:nvPicPr>
        <p:blipFill>
          <a:blip r:embed="rId6"/>
          <a:stretch>
            <a:fillRect/>
          </a:stretch>
        </p:blipFill>
        <p:spPr>
          <a:xfrm>
            <a:off x="10497584" y="-115450"/>
            <a:ext cx="1618864" cy="1126803"/>
          </a:xfrm>
          <a:prstGeom prst="rect">
            <a:avLst/>
          </a:prstGeom>
        </p:spPr>
      </p:pic>
    </p:spTree>
    <p:extLst>
      <p:ext uri="{BB962C8B-B14F-4D97-AF65-F5344CB8AC3E}">
        <p14:creationId xmlns:p14="http://schemas.microsoft.com/office/powerpoint/2010/main" val="344653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5489D-7535-1017-7095-2A288D8DDDD5}"/>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10D430F7-6B18-45A9-7CBA-D89DB7830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sky with white clouds&#10;&#10;AI-generated content may be incorrect.">
            <a:extLst>
              <a:ext uri="{FF2B5EF4-FFF2-40B4-BE49-F238E27FC236}">
                <a16:creationId xmlns:a16="http://schemas.microsoft.com/office/drawing/2014/main" id="{F4E5C6FF-AF04-79FA-ED83-C49337F705E6}"/>
              </a:ext>
            </a:extLst>
          </p:cNvPr>
          <p:cNvPicPr>
            <a:picLocks noChangeAspect="1"/>
          </p:cNvPicPr>
          <p:nvPr/>
        </p:nvPicPr>
        <p:blipFill>
          <a:blip r:embed="rId3">
            <a:alphaModFix amt="20000"/>
          </a:blip>
          <a:stretch>
            <a:fillRect/>
          </a:stretch>
        </p:blipFill>
        <p:spPr>
          <a:xfrm>
            <a:off x="0" y="-1"/>
            <a:ext cx="12191980" cy="6859109"/>
          </a:xfrm>
          <a:prstGeom prst="rect">
            <a:avLst/>
          </a:prstGeom>
        </p:spPr>
      </p:pic>
      <p:pic>
        <p:nvPicPr>
          <p:cNvPr id="9" name="Picture 8">
            <a:extLst>
              <a:ext uri="{FF2B5EF4-FFF2-40B4-BE49-F238E27FC236}">
                <a16:creationId xmlns:a16="http://schemas.microsoft.com/office/drawing/2014/main" id="{52A754E0-FD69-447E-AFA6-A5DFE7E0647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17872803">
            <a:off x="7783747" y="1945723"/>
            <a:ext cx="7772400" cy="4371975"/>
          </a:xfrm>
          <a:prstGeom prst="rect">
            <a:avLst/>
          </a:prstGeom>
        </p:spPr>
      </p:pic>
      <p:sp>
        <p:nvSpPr>
          <p:cNvPr id="10" name="Rectangle 6">
            <a:extLst>
              <a:ext uri="{FF2B5EF4-FFF2-40B4-BE49-F238E27FC236}">
                <a16:creationId xmlns:a16="http://schemas.microsoft.com/office/drawing/2014/main" id="{D87F7DF8-B97C-02CA-FDA9-F31D31A1EFE5}"/>
              </a:ext>
            </a:extLst>
          </p:cNvPr>
          <p:cNvSpPr>
            <a:spLocks noChangeArrowheads="1"/>
          </p:cNvSpPr>
          <p:nvPr/>
        </p:nvSpPr>
        <p:spPr bwMode="auto">
          <a:xfrm>
            <a:off x="979720" y="2318754"/>
            <a:ext cx="938329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spcBef>
                <a:spcPct val="0"/>
              </a:spcBef>
              <a:spcAft>
                <a:spcPct val="0"/>
              </a:spcAft>
              <a:buClrTx/>
              <a:buSzTx/>
              <a:buFontTx/>
              <a:buNone/>
              <a:tabLst/>
            </a:pPr>
            <a:r>
              <a:rPr kumimoji="0" lang="en-US" altLang="en-US" sz="2800" i="1" u="none" strike="noStrike" cap="none" normalizeH="0" baseline="0" dirty="0">
                <a:ln>
                  <a:noFill/>
                </a:ln>
                <a:effectLst/>
                <a:latin typeface="Century Gothic"/>
                <a:ea typeface="Verdana"/>
                <a:cs typeface="Verdana" panose="020B0604030504040204" pitchFamily="34" charset="0"/>
              </a:rPr>
              <a:t>When we get a clear and precise idea of what kingdom success means, what we see is a kingdom mentality that comes out of that. So, we start taking action that lines up with that mindset.</a:t>
            </a:r>
            <a:endParaRPr lang="en-US" sz="2800">
              <a:cs typeface="Arial" panose="020B0604020202020204" pitchFamily="34" charset="0"/>
            </a:endParaRPr>
          </a:p>
        </p:txBody>
      </p:sp>
      <p:pic>
        <p:nvPicPr>
          <p:cNvPr id="12" name="Picture 11" descr="A logo for a company&#10;&#10;AI-generated content may be incorrect.">
            <a:extLst>
              <a:ext uri="{FF2B5EF4-FFF2-40B4-BE49-F238E27FC236}">
                <a16:creationId xmlns:a16="http://schemas.microsoft.com/office/drawing/2014/main" id="{760CE4B0-76A7-FC41-8646-8F2654A3A0BB}"/>
              </a:ext>
            </a:extLst>
          </p:cNvPr>
          <p:cNvPicPr>
            <a:picLocks noChangeAspect="1"/>
          </p:cNvPicPr>
          <p:nvPr/>
        </p:nvPicPr>
        <p:blipFill>
          <a:blip r:embed="rId6"/>
          <a:stretch>
            <a:fillRect/>
          </a:stretch>
        </p:blipFill>
        <p:spPr>
          <a:xfrm>
            <a:off x="10497584" y="-115450"/>
            <a:ext cx="1618864" cy="1126803"/>
          </a:xfrm>
          <a:prstGeom prst="rect">
            <a:avLst/>
          </a:prstGeom>
        </p:spPr>
      </p:pic>
    </p:spTree>
    <p:extLst>
      <p:ext uri="{BB962C8B-B14F-4D97-AF65-F5344CB8AC3E}">
        <p14:creationId xmlns:p14="http://schemas.microsoft.com/office/powerpoint/2010/main" val="324062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FB5D-798B-2653-D87C-B1D27FAC10F8}"/>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26FA4DE7-035A-D3DD-7CCA-633300B62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sky with white clouds&#10;&#10;AI-generated content may be incorrect.">
            <a:extLst>
              <a:ext uri="{FF2B5EF4-FFF2-40B4-BE49-F238E27FC236}">
                <a16:creationId xmlns:a16="http://schemas.microsoft.com/office/drawing/2014/main" id="{75BB4ADD-CC5E-064F-2123-34F41EEC0160}"/>
              </a:ext>
            </a:extLst>
          </p:cNvPr>
          <p:cNvPicPr>
            <a:picLocks noChangeAspect="1"/>
          </p:cNvPicPr>
          <p:nvPr/>
        </p:nvPicPr>
        <p:blipFill>
          <a:blip r:embed="rId3">
            <a:alphaModFix amt="20000"/>
          </a:blip>
          <a:stretch>
            <a:fillRect/>
          </a:stretch>
        </p:blipFill>
        <p:spPr>
          <a:xfrm>
            <a:off x="0" y="-1"/>
            <a:ext cx="12191980" cy="6859109"/>
          </a:xfrm>
          <a:prstGeom prst="rect">
            <a:avLst/>
          </a:prstGeom>
        </p:spPr>
      </p:pic>
      <p:sp>
        <p:nvSpPr>
          <p:cNvPr id="2" name="TextBox 1">
            <a:extLst>
              <a:ext uri="{FF2B5EF4-FFF2-40B4-BE49-F238E27FC236}">
                <a16:creationId xmlns:a16="http://schemas.microsoft.com/office/drawing/2014/main" id="{C5C67CE3-4B0F-D8A9-0E12-FF89CD9DF23A}"/>
              </a:ext>
            </a:extLst>
          </p:cNvPr>
          <p:cNvSpPr txBox="1"/>
          <p:nvPr/>
        </p:nvSpPr>
        <p:spPr>
          <a:xfrm>
            <a:off x="1070168" y="3072033"/>
            <a:ext cx="10040818" cy="707886"/>
          </a:xfrm>
          <a:prstGeom prst="rect">
            <a:avLst/>
          </a:prstGeom>
          <a:noFill/>
        </p:spPr>
        <p:txBody>
          <a:bodyPr wrap="square" lIns="91440" tIns="45720" rIns="91440" bIns="45720" rtlCol="0" anchor="t">
            <a:spAutoFit/>
          </a:bodyPr>
          <a:lstStyle/>
          <a:p>
            <a:r>
              <a:rPr lang="en-US" sz="4000" b="1" dirty="0">
                <a:latin typeface="Century Gothic"/>
              </a:rPr>
              <a:t>What Kingdom success mean for you?</a:t>
            </a:r>
          </a:p>
        </p:txBody>
      </p:sp>
      <p:pic>
        <p:nvPicPr>
          <p:cNvPr id="5" name="Picture 4" descr="A close-up of a person's hands folded over a bible&#10;&#10;AI-generated content may be incorrect.">
            <a:extLst>
              <a:ext uri="{FF2B5EF4-FFF2-40B4-BE49-F238E27FC236}">
                <a16:creationId xmlns:a16="http://schemas.microsoft.com/office/drawing/2014/main" id="{01F4C97B-9B6F-4BDE-3C86-B10555096B73}"/>
              </a:ext>
            </a:extLst>
          </p:cNvPr>
          <p:cNvPicPr>
            <a:picLocks noChangeAspect="1"/>
          </p:cNvPicPr>
          <p:nvPr/>
        </p:nvPicPr>
        <p:blipFill>
          <a:blip r:embed="rId4"/>
          <a:stretch>
            <a:fillRect/>
          </a:stretch>
        </p:blipFill>
        <p:spPr>
          <a:xfrm>
            <a:off x="7341800" y="-85834"/>
            <a:ext cx="5327432" cy="2814145"/>
          </a:xfrm>
          <a:prstGeom prst="rect">
            <a:avLst/>
          </a:prstGeom>
        </p:spPr>
      </p:pic>
      <p:pic>
        <p:nvPicPr>
          <p:cNvPr id="10" name="Picture 9" descr="A logo for a company&#10;&#10;AI-generated content may be incorrect.">
            <a:extLst>
              <a:ext uri="{FF2B5EF4-FFF2-40B4-BE49-F238E27FC236}">
                <a16:creationId xmlns:a16="http://schemas.microsoft.com/office/drawing/2014/main" id="{2E6227C0-4E29-BBC2-262D-51CB364EFB5B}"/>
              </a:ext>
            </a:extLst>
          </p:cNvPr>
          <p:cNvPicPr>
            <a:picLocks noChangeAspect="1"/>
          </p:cNvPicPr>
          <p:nvPr/>
        </p:nvPicPr>
        <p:blipFill>
          <a:blip r:embed="rId5"/>
          <a:stretch>
            <a:fillRect/>
          </a:stretch>
        </p:blipFill>
        <p:spPr>
          <a:xfrm>
            <a:off x="74825" y="-97933"/>
            <a:ext cx="1618864" cy="1126803"/>
          </a:xfrm>
          <a:prstGeom prst="rect">
            <a:avLst/>
          </a:prstGeom>
        </p:spPr>
      </p:pic>
    </p:spTree>
    <p:extLst>
      <p:ext uri="{BB962C8B-B14F-4D97-AF65-F5344CB8AC3E}">
        <p14:creationId xmlns:p14="http://schemas.microsoft.com/office/powerpoint/2010/main" val="394123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AE969-0DC1-63DF-C37A-41CAC4A5CF8D}"/>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BCBF051D-3DE4-F759-131C-028839445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sky with white clouds&#10;&#10;AI-generated content may be incorrect.">
            <a:extLst>
              <a:ext uri="{FF2B5EF4-FFF2-40B4-BE49-F238E27FC236}">
                <a16:creationId xmlns:a16="http://schemas.microsoft.com/office/drawing/2014/main" id="{5B047533-A769-221B-72D5-0D3EC729F238}"/>
              </a:ext>
            </a:extLst>
          </p:cNvPr>
          <p:cNvPicPr>
            <a:picLocks noChangeAspect="1"/>
          </p:cNvPicPr>
          <p:nvPr/>
        </p:nvPicPr>
        <p:blipFill>
          <a:blip r:embed="rId3">
            <a:alphaModFix amt="20000"/>
          </a:blip>
          <a:stretch>
            <a:fillRect/>
          </a:stretch>
        </p:blipFill>
        <p:spPr>
          <a:xfrm>
            <a:off x="0" y="-1"/>
            <a:ext cx="12191980" cy="6859109"/>
          </a:xfrm>
          <a:prstGeom prst="rect">
            <a:avLst/>
          </a:prstGeom>
        </p:spPr>
      </p:pic>
      <p:sp>
        <p:nvSpPr>
          <p:cNvPr id="7" name="TextBox 6">
            <a:extLst>
              <a:ext uri="{FF2B5EF4-FFF2-40B4-BE49-F238E27FC236}">
                <a16:creationId xmlns:a16="http://schemas.microsoft.com/office/drawing/2014/main" id="{DBA48AB9-385F-95BA-92FE-56FA3D8F3EB1}"/>
              </a:ext>
            </a:extLst>
          </p:cNvPr>
          <p:cNvSpPr txBox="1"/>
          <p:nvPr/>
        </p:nvSpPr>
        <p:spPr>
          <a:xfrm>
            <a:off x="580587" y="1716069"/>
            <a:ext cx="10228479" cy="3530775"/>
          </a:xfrm>
          <a:prstGeom prst="rect">
            <a:avLst/>
          </a:prstGeom>
          <a:noFill/>
        </p:spPr>
        <p:txBody>
          <a:bodyPr wrap="square" lIns="91440" tIns="45720" rIns="91440" bIns="45720" rtlCol="0" anchor="t">
            <a:spAutoFit/>
          </a:bodyPr>
          <a:lstStyle/>
          <a:p>
            <a:r>
              <a:rPr lang="en-US" sz="2400" b="1" i="1" dirty="0">
                <a:latin typeface="Century Gothic"/>
              </a:rPr>
              <a:t>Kingdom success could mean:</a:t>
            </a:r>
          </a:p>
          <a:p>
            <a:endParaRPr lang="en-US" sz="2400" dirty="0">
              <a:latin typeface="Century Gothic" panose="020B0502020202020204" pitchFamily="34" charset="0"/>
            </a:endParaRPr>
          </a:p>
          <a:p>
            <a:pPr marL="285750" indent="-285750">
              <a:lnSpc>
                <a:spcPct val="150000"/>
              </a:lnSpc>
              <a:buFont typeface="Wingdings" pitchFamily="2" charset="2"/>
              <a:buChar char="ü"/>
            </a:pPr>
            <a:r>
              <a:rPr lang="en-US" sz="2400" dirty="0">
                <a:latin typeface="Century Gothic"/>
              </a:rPr>
              <a:t>Building a business that funds Kingdom projects</a:t>
            </a:r>
          </a:p>
          <a:p>
            <a:pPr marL="285750" indent="-285750">
              <a:lnSpc>
                <a:spcPct val="150000"/>
              </a:lnSpc>
              <a:buFont typeface="Wingdings" pitchFamily="2" charset="2"/>
              <a:buChar char="ü"/>
            </a:pPr>
            <a:r>
              <a:rPr lang="en-US" sz="2400" dirty="0">
                <a:latin typeface="Century Gothic"/>
              </a:rPr>
              <a:t>Serves my clients with excellence</a:t>
            </a:r>
          </a:p>
          <a:p>
            <a:pPr marL="285750" indent="-285750">
              <a:lnSpc>
                <a:spcPct val="150000"/>
              </a:lnSpc>
              <a:buFont typeface="Wingdings" pitchFamily="2" charset="2"/>
              <a:buChar char="ü"/>
            </a:pPr>
            <a:r>
              <a:rPr lang="en-US" sz="2400" dirty="0">
                <a:latin typeface="Century Gothic"/>
              </a:rPr>
              <a:t>Gives you time to disciple your family</a:t>
            </a:r>
          </a:p>
          <a:p>
            <a:pPr marL="285750" indent="-285750">
              <a:lnSpc>
                <a:spcPct val="150000"/>
              </a:lnSpc>
              <a:buFont typeface="Wingdings" pitchFamily="2" charset="2"/>
              <a:buChar char="ü"/>
            </a:pPr>
            <a:r>
              <a:rPr lang="en-US" sz="2400" dirty="0">
                <a:latin typeface="Century Gothic"/>
              </a:rPr>
              <a:t>Creating work that advances God’s kingdom, equips others, and leads people to Christ</a:t>
            </a:r>
          </a:p>
        </p:txBody>
      </p:sp>
      <p:pic>
        <p:nvPicPr>
          <p:cNvPr id="5" name="Picture 4" descr="A close-up of a person's hands folded over a bible&#10;&#10;AI-generated content may be incorrect.">
            <a:extLst>
              <a:ext uri="{FF2B5EF4-FFF2-40B4-BE49-F238E27FC236}">
                <a16:creationId xmlns:a16="http://schemas.microsoft.com/office/drawing/2014/main" id="{FE0C22FB-FEBB-A7A9-0422-08181FF1249F}"/>
              </a:ext>
            </a:extLst>
          </p:cNvPr>
          <p:cNvPicPr>
            <a:picLocks noChangeAspect="1"/>
          </p:cNvPicPr>
          <p:nvPr/>
        </p:nvPicPr>
        <p:blipFill>
          <a:blip r:embed="rId4"/>
          <a:stretch>
            <a:fillRect/>
          </a:stretch>
        </p:blipFill>
        <p:spPr>
          <a:xfrm>
            <a:off x="6001732" y="-50800"/>
            <a:ext cx="6667500" cy="3479800"/>
          </a:xfrm>
          <a:prstGeom prst="rect">
            <a:avLst/>
          </a:prstGeom>
        </p:spPr>
      </p:pic>
      <p:pic>
        <p:nvPicPr>
          <p:cNvPr id="10" name="Picture 9" descr="A logo for a company&#10;&#10;AI-generated content may be incorrect.">
            <a:extLst>
              <a:ext uri="{FF2B5EF4-FFF2-40B4-BE49-F238E27FC236}">
                <a16:creationId xmlns:a16="http://schemas.microsoft.com/office/drawing/2014/main" id="{A0A9FC95-660F-8883-8DC4-E2105A00186F}"/>
              </a:ext>
            </a:extLst>
          </p:cNvPr>
          <p:cNvPicPr>
            <a:picLocks noChangeAspect="1"/>
          </p:cNvPicPr>
          <p:nvPr/>
        </p:nvPicPr>
        <p:blipFill>
          <a:blip r:embed="rId5"/>
          <a:stretch>
            <a:fillRect/>
          </a:stretch>
        </p:blipFill>
        <p:spPr>
          <a:xfrm>
            <a:off x="74825" y="-97933"/>
            <a:ext cx="1618864" cy="1126803"/>
          </a:xfrm>
          <a:prstGeom prst="rect">
            <a:avLst/>
          </a:prstGeom>
        </p:spPr>
      </p:pic>
    </p:spTree>
    <p:extLst>
      <p:ext uri="{BB962C8B-B14F-4D97-AF65-F5344CB8AC3E}">
        <p14:creationId xmlns:p14="http://schemas.microsoft.com/office/powerpoint/2010/main" val="3282103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8E527-BB1C-A348-AA84-D228814E1B23}"/>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C91210DE-5CB2-65FE-A2B8-F3FBBAA2C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sky with white clouds&#10;&#10;AI-generated content may be incorrect.">
            <a:extLst>
              <a:ext uri="{FF2B5EF4-FFF2-40B4-BE49-F238E27FC236}">
                <a16:creationId xmlns:a16="http://schemas.microsoft.com/office/drawing/2014/main" id="{1CAB1089-DC24-6A4C-0698-9D46D5FB0783}"/>
              </a:ext>
            </a:extLst>
          </p:cNvPr>
          <p:cNvPicPr>
            <a:picLocks noChangeAspect="1"/>
          </p:cNvPicPr>
          <p:nvPr/>
        </p:nvPicPr>
        <p:blipFill>
          <a:blip r:embed="rId3">
            <a:alphaModFix amt="20000"/>
          </a:blip>
          <a:stretch>
            <a:fillRect/>
          </a:stretch>
        </p:blipFill>
        <p:spPr>
          <a:xfrm>
            <a:off x="0" y="-1"/>
            <a:ext cx="12191980" cy="6859109"/>
          </a:xfrm>
          <a:prstGeom prst="rect">
            <a:avLst/>
          </a:prstGeom>
        </p:spPr>
      </p:pic>
      <p:sp>
        <p:nvSpPr>
          <p:cNvPr id="7" name="TextBox 6">
            <a:extLst>
              <a:ext uri="{FF2B5EF4-FFF2-40B4-BE49-F238E27FC236}">
                <a16:creationId xmlns:a16="http://schemas.microsoft.com/office/drawing/2014/main" id="{AE448C1A-5324-2904-F32C-FFA0A714A935}"/>
              </a:ext>
            </a:extLst>
          </p:cNvPr>
          <p:cNvSpPr txBox="1"/>
          <p:nvPr/>
        </p:nvSpPr>
        <p:spPr>
          <a:xfrm>
            <a:off x="484242" y="1689794"/>
            <a:ext cx="8608134" cy="2422779"/>
          </a:xfrm>
          <a:prstGeom prst="rect">
            <a:avLst/>
          </a:prstGeom>
          <a:noFill/>
        </p:spPr>
        <p:txBody>
          <a:bodyPr wrap="square" lIns="91440" tIns="45720" rIns="91440" bIns="45720" rtlCol="0" anchor="t">
            <a:spAutoFit/>
          </a:bodyPr>
          <a:lstStyle/>
          <a:p>
            <a:r>
              <a:rPr lang="en-US" sz="2400" b="1" dirty="0">
                <a:latin typeface="Century Gothic"/>
              </a:rPr>
              <a:t>Kingdom success could mean:</a:t>
            </a:r>
          </a:p>
          <a:p>
            <a:endParaRPr lang="en-US" sz="2400" dirty="0">
              <a:latin typeface="Century Gothic" panose="020B0502020202020204" pitchFamily="34" charset="0"/>
            </a:endParaRPr>
          </a:p>
          <a:p>
            <a:pPr marL="285750" indent="-285750">
              <a:lnSpc>
                <a:spcPct val="150000"/>
              </a:lnSpc>
              <a:buFont typeface="Wingdings" pitchFamily="2" charset="2"/>
              <a:buChar char="ü"/>
            </a:pPr>
            <a:r>
              <a:rPr lang="en-US" sz="2400" dirty="0">
                <a:latin typeface="Century Gothic"/>
              </a:rPr>
              <a:t>Trusting God with your results</a:t>
            </a:r>
          </a:p>
          <a:p>
            <a:pPr marL="285750" indent="-285750">
              <a:lnSpc>
                <a:spcPct val="150000"/>
              </a:lnSpc>
              <a:buFont typeface="Wingdings" pitchFamily="2" charset="2"/>
              <a:buChar char="ü"/>
            </a:pPr>
            <a:r>
              <a:rPr lang="en-US" sz="2400" dirty="0">
                <a:latin typeface="Century Gothic"/>
              </a:rPr>
              <a:t>Staying obedient to His leading</a:t>
            </a:r>
          </a:p>
          <a:p>
            <a:pPr marL="285750" indent="-285750">
              <a:lnSpc>
                <a:spcPct val="150000"/>
              </a:lnSpc>
              <a:buFont typeface="Wingdings" pitchFamily="2" charset="2"/>
              <a:buChar char="ü"/>
            </a:pPr>
            <a:r>
              <a:rPr lang="en-US" sz="2400" dirty="0">
                <a:latin typeface="Century Gothic"/>
              </a:rPr>
              <a:t>Using your business as a platform for impact</a:t>
            </a:r>
          </a:p>
        </p:txBody>
      </p:sp>
      <p:pic>
        <p:nvPicPr>
          <p:cNvPr id="5" name="Picture 4" descr="A close-up of a person's hands folded over a bible&#10;&#10;AI-generated content may be incorrect.">
            <a:extLst>
              <a:ext uri="{FF2B5EF4-FFF2-40B4-BE49-F238E27FC236}">
                <a16:creationId xmlns:a16="http://schemas.microsoft.com/office/drawing/2014/main" id="{21BA9B01-CB94-A1C1-AC95-40D5620AA0F8}"/>
              </a:ext>
            </a:extLst>
          </p:cNvPr>
          <p:cNvPicPr>
            <a:picLocks noChangeAspect="1"/>
          </p:cNvPicPr>
          <p:nvPr/>
        </p:nvPicPr>
        <p:blipFill>
          <a:blip r:embed="rId4"/>
          <a:stretch>
            <a:fillRect/>
          </a:stretch>
        </p:blipFill>
        <p:spPr>
          <a:xfrm>
            <a:off x="6001732" y="-50800"/>
            <a:ext cx="6667500" cy="3479800"/>
          </a:xfrm>
          <a:prstGeom prst="rect">
            <a:avLst/>
          </a:prstGeom>
        </p:spPr>
      </p:pic>
      <p:pic>
        <p:nvPicPr>
          <p:cNvPr id="10" name="Picture 9" descr="A logo for a company&#10;&#10;AI-generated content may be incorrect.">
            <a:extLst>
              <a:ext uri="{FF2B5EF4-FFF2-40B4-BE49-F238E27FC236}">
                <a16:creationId xmlns:a16="http://schemas.microsoft.com/office/drawing/2014/main" id="{8C1E3BC3-52C9-0285-9968-ABF734424B98}"/>
              </a:ext>
            </a:extLst>
          </p:cNvPr>
          <p:cNvPicPr>
            <a:picLocks noChangeAspect="1"/>
          </p:cNvPicPr>
          <p:nvPr/>
        </p:nvPicPr>
        <p:blipFill>
          <a:blip r:embed="rId5"/>
          <a:stretch>
            <a:fillRect/>
          </a:stretch>
        </p:blipFill>
        <p:spPr>
          <a:xfrm>
            <a:off x="74825" y="-97933"/>
            <a:ext cx="1618864" cy="1126803"/>
          </a:xfrm>
          <a:prstGeom prst="rect">
            <a:avLst/>
          </a:prstGeom>
        </p:spPr>
      </p:pic>
    </p:spTree>
    <p:extLst>
      <p:ext uri="{BB962C8B-B14F-4D97-AF65-F5344CB8AC3E}">
        <p14:creationId xmlns:p14="http://schemas.microsoft.com/office/powerpoint/2010/main" val="306906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E594D-7858-F16E-A997-153D4CC59765}"/>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459FEF5E-5A64-05D2-7D80-6E7A4AE60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studying together&#10;&#10;AI-generated content may be incorrect.">
            <a:extLst>
              <a:ext uri="{FF2B5EF4-FFF2-40B4-BE49-F238E27FC236}">
                <a16:creationId xmlns:a16="http://schemas.microsoft.com/office/drawing/2014/main" id="{242533A7-2EE1-D902-A961-895B29266CD0}"/>
              </a:ext>
            </a:extLst>
          </p:cNvPr>
          <p:cNvPicPr>
            <a:picLocks noChangeAspect="1"/>
          </p:cNvPicPr>
          <p:nvPr/>
        </p:nvPicPr>
        <p:blipFill>
          <a:blip r:embed="rId3">
            <a:alphaModFix amt="15000"/>
          </a:blip>
          <a:stretch>
            <a:fillRect/>
          </a:stretch>
        </p:blipFill>
        <p:spPr>
          <a:xfrm>
            <a:off x="0" y="0"/>
            <a:ext cx="12191980" cy="6874482"/>
          </a:xfrm>
          <a:prstGeom prst="rect">
            <a:avLst/>
          </a:prstGeom>
        </p:spPr>
      </p:pic>
      <p:sp>
        <p:nvSpPr>
          <p:cNvPr id="3" name="Rectangle 1">
            <a:extLst>
              <a:ext uri="{FF2B5EF4-FFF2-40B4-BE49-F238E27FC236}">
                <a16:creationId xmlns:a16="http://schemas.microsoft.com/office/drawing/2014/main" id="{161B9E66-0317-40EE-A815-81EB9BA2F7EF}"/>
              </a:ext>
            </a:extLst>
          </p:cNvPr>
          <p:cNvSpPr>
            <a:spLocks noChangeArrowheads="1"/>
          </p:cNvSpPr>
          <p:nvPr/>
        </p:nvSpPr>
        <p:spPr bwMode="auto">
          <a:xfrm>
            <a:off x="323311" y="3436771"/>
            <a:ext cx="113578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a:latin typeface="Century Gothic"/>
              </a:rPr>
              <a:t>If</a:t>
            </a:r>
            <a:r>
              <a:rPr kumimoji="0" lang="en-US" altLang="en-US" sz="2400" b="0" i="0" u="none" strike="noStrike" cap="none" normalizeH="0" baseline="0">
                <a:ln>
                  <a:noFill/>
                </a:ln>
                <a:effectLst/>
                <a:latin typeface="Century Gothic"/>
              </a:rPr>
              <a:t> we don't closely examine our thinking, we can unknowingly get stuck in a mental loop that reinforces that thinking. Often that loop is driven by fear, by disappointment or even a belief that we're on our own when there are people around us that God's placed in our lives. The enemy wants us to keep on reinforcing those same worldly patterns in our minds.</a:t>
            </a:r>
            <a:endParaRPr lang="en-US" altLang="en-US" sz="2400" b="0" i="0" u="none" strike="noStrike" cap="none" normalizeH="0" baseline="0">
              <a:ln>
                <a:noFill/>
              </a:ln>
              <a:effectLst/>
              <a:latin typeface="Century Gothic"/>
            </a:endParaRPr>
          </a:p>
        </p:txBody>
      </p:sp>
      <p:sp>
        <p:nvSpPr>
          <p:cNvPr id="2" name="TextBox 1">
            <a:extLst>
              <a:ext uri="{FF2B5EF4-FFF2-40B4-BE49-F238E27FC236}">
                <a16:creationId xmlns:a16="http://schemas.microsoft.com/office/drawing/2014/main" id="{E17F84A8-75E2-22A8-69FF-3F3A9EAAF2BD}"/>
              </a:ext>
            </a:extLst>
          </p:cNvPr>
          <p:cNvSpPr txBox="1"/>
          <p:nvPr/>
        </p:nvSpPr>
        <p:spPr>
          <a:xfrm>
            <a:off x="319610" y="1450563"/>
            <a:ext cx="10996863" cy="1569660"/>
          </a:xfrm>
          <a:prstGeom prst="rect">
            <a:avLst/>
          </a:prstGeom>
          <a:noFill/>
        </p:spPr>
        <p:txBody>
          <a:bodyPr wrap="square" lIns="91440" tIns="45720" rIns="91440" bIns="45720" rtlCol="0" anchor="t">
            <a:spAutoFit/>
          </a:bodyPr>
          <a:lstStyle/>
          <a:p>
            <a:pPr algn="just"/>
            <a:r>
              <a:rPr lang="en-US" sz="2400" b="1" i="1">
                <a:latin typeface="Century Gothic"/>
              </a:rPr>
              <a:t>2 Corinthians 10:5</a:t>
            </a:r>
          </a:p>
          <a:p>
            <a:pPr algn="just"/>
            <a:r>
              <a:rPr lang="en-US" sz="2400" b="1" i="1">
                <a:latin typeface="Century Gothic"/>
              </a:rPr>
              <a:t>”We demolish arguments and every pretension that sets itself up against the knowledge of God, and we take captive every thought to make it obedient to Christ.”</a:t>
            </a:r>
          </a:p>
        </p:txBody>
      </p:sp>
      <p:sp>
        <p:nvSpPr>
          <p:cNvPr id="8" name="Rectangle 2">
            <a:extLst>
              <a:ext uri="{FF2B5EF4-FFF2-40B4-BE49-F238E27FC236}">
                <a16:creationId xmlns:a16="http://schemas.microsoft.com/office/drawing/2014/main" id="{CE824349-D03B-C622-77D4-4ADE1AFAAB00}"/>
              </a:ext>
            </a:extLst>
          </p:cNvPr>
          <p:cNvSpPr>
            <a:spLocks noChangeArrowheads="1"/>
          </p:cNvSpPr>
          <p:nvPr/>
        </p:nvSpPr>
        <p:spPr bwMode="auto">
          <a:xfrm>
            <a:off x="264695" y="3686189"/>
            <a:ext cx="114901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b="1" i="0" u="none" strike="noStrike" cap="none" normalizeH="0" baseline="0">
              <a:ln>
                <a:noFill/>
              </a:ln>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9" name="Rectangle 3">
            <a:extLst>
              <a:ext uri="{FF2B5EF4-FFF2-40B4-BE49-F238E27FC236}">
                <a16:creationId xmlns:a16="http://schemas.microsoft.com/office/drawing/2014/main" id="{30F360B0-07BF-2861-CF27-8BC5AE3F620F}"/>
              </a:ext>
            </a:extLst>
          </p:cNvPr>
          <p:cNvSpPr>
            <a:spLocks noChangeArrowheads="1"/>
          </p:cNvSpPr>
          <p:nvPr/>
        </p:nvSpPr>
        <p:spPr bwMode="auto">
          <a:xfrm>
            <a:off x="264695" y="5141949"/>
            <a:ext cx="110810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endParaRPr lang="en-US" altLang="en-US" b="0" i="1" u="none" strike="noStrike" cap="none" normalizeH="0" baseline="0">
              <a:ln>
                <a:noFill/>
              </a:ln>
              <a:effectLst/>
              <a:latin typeface="Century Gothic" panose="020B0502020202020204" pitchFamily="34" charset="0"/>
            </a:endParaRPr>
          </a:p>
        </p:txBody>
      </p:sp>
      <p:sp>
        <p:nvSpPr>
          <p:cNvPr id="10" name="Rectangle 4">
            <a:extLst>
              <a:ext uri="{FF2B5EF4-FFF2-40B4-BE49-F238E27FC236}">
                <a16:creationId xmlns:a16="http://schemas.microsoft.com/office/drawing/2014/main" id="{A2E9D457-0787-31B1-4BC1-C30174A220EF}"/>
              </a:ext>
            </a:extLst>
          </p:cNvPr>
          <p:cNvSpPr>
            <a:spLocks noChangeArrowheads="1"/>
          </p:cNvSpPr>
          <p:nvPr/>
        </p:nvSpPr>
        <p:spPr bwMode="auto">
          <a:xfrm>
            <a:off x="0" y="555269"/>
            <a:ext cx="83980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1C6F7CB4-5C8F-BC43-860A-649F04CBE06C}"/>
              </a:ext>
            </a:extLst>
          </p:cNvPr>
          <p:cNvSpPr>
            <a:spLocks noChangeArrowheads="1"/>
          </p:cNvSpPr>
          <p:nvPr/>
        </p:nvSpPr>
        <p:spPr bwMode="auto">
          <a:xfrm>
            <a:off x="264695" y="5674822"/>
            <a:ext cx="113578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b="1" i="1" u="none" strike="noStrike" cap="none" normalizeH="0" baseline="0">
              <a:ln>
                <a:noFill/>
              </a:ln>
              <a:effectLst/>
              <a:latin typeface="Century Gothic" panose="020B0502020202020204" pitchFamily="34" charset="0"/>
            </a:endParaRPr>
          </a:p>
        </p:txBody>
      </p:sp>
      <p:pic>
        <p:nvPicPr>
          <p:cNvPr id="12" name="Picture 11" descr="A logo for a company&#10;&#10;AI-generated content may be incorrect.">
            <a:extLst>
              <a:ext uri="{FF2B5EF4-FFF2-40B4-BE49-F238E27FC236}">
                <a16:creationId xmlns:a16="http://schemas.microsoft.com/office/drawing/2014/main" id="{67251272-5094-C3EE-0E6B-ADC7B9337A56}"/>
              </a:ext>
            </a:extLst>
          </p:cNvPr>
          <p:cNvPicPr>
            <a:picLocks noChangeAspect="1"/>
          </p:cNvPicPr>
          <p:nvPr/>
        </p:nvPicPr>
        <p:blipFill>
          <a:blip r:embed="rId4"/>
          <a:stretch>
            <a:fillRect/>
          </a:stretch>
        </p:blipFill>
        <p:spPr>
          <a:xfrm>
            <a:off x="10497584" y="-115450"/>
            <a:ext cx="1618864" cy="1126803"/>
          </a:xfrm>
          <a:prstGeom prst="rect">
            <a:avLst/>
          </a:prstGeom>
        </p:spPr>
      </p:pic>
    </p:spTree>
    <p:extLst>
      <p:ext uri="{BB962C8B-B14F-4D97-AF65-F5344CB8AC3E}">
        <p14:creationId xmlns:p14="http://schemas.microsoft.com/office/powerpoint/2010/main" val="256163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02265-9578-66D6-AE09-124A7D3FB0EA}"/>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092DF2B2-3BCB-A3A1-33C2-DF7BBD3C7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7A78BB4A-A2C3-5A46-AD44-16380BB9D546}"/>
              </a:ext>
            </a:extLst>
          </p:cNvPr>
          <p:cNvSpPr>
            <a:spLocks noChangeArrowheads="1"/>
          </p:cNvSpPr>
          <p:nvPr/>
        </p:nvSpPr>
        <p:spPr bwMode="auto">
          <a:xfrm>
            <a:off x="264695" y="2365446"/>
            <a:ext cx="113578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b="0" i="0" u="none" strike="noStrike" cap="none" normalizeH="0" baseline="0">
              <a:ln>
                <a:noFill/>
              </a:ln>
              <a:effectLst/>
              <a:latin typeface="Century Gothic"/>
            </a:endParaRPr>
          </a:p>
        </p:txBody>
      </p:sp>
      <p:sp>
        <p:nvSpPr>
          <p:cNvPr id="10" name="Rectangle 4">
            <a:extLst>
              <a:ext uri="{FF2B5EF4-FFF2-40B4-BE49-F238E27FC236}">
                <a16:creationId xmlns:a16="http://schemas.microsoft.com/office/drawing/2014/main" id="{D11DF462-C0C4-7C8A-A518-04B7CE3DEC1E}"/>
              </a:ext>
            </a:extLst>
          </p:cNvPr>
          <p:cNvSpPr>
            <a:spLocks noChangeArrowheads="1"/>
          </p:cNvSpPr>
          <p:nvPr/>
        </p:nvSpPr>
        <p:spPr bwMode="auto">
          <a:xfrm>
            <a:off x="0" y="555269"/>
            <a:ext cx="83980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3F2F87D5-FE21-0491-C2EA-AE552BD86365}"/>
              </a:ext>
            </a:extLst>
          </p:cNvPr>
          <p:cNvSpPr>
            <a:spLocks noChangeArrowheads="1"/>
          </p:cNvSpPr>
          <p:nvPr/>
        </p:nvSpPr>
        <p:spPr bwMode="auto">
          <a:xfrm>
            <a:off x="264695" y="5674822"/>
            <a:ext cx="113578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b="1" i="1" u="none" strike="noStrike" cap="none" normalizeH="0" baseline="0">
              <a:ln>
                <a:noFill/>
              </a:ln>
              <a:effectLst/>
              <a:latin typeface="Century Gothic" panose="020B0502020202020204" pitchFamily="34" charset="0"/>
            </a:endParaRPr>
          </a:p>
        </p:txBody>
      </p:sp>
      <p:pic>
        <p:nvPicPr>
          <p:cNvPr id="5" name="Picture 4" descr="A blue sky with white clouds&#10;&#10;AI-generated content may be incorrect.">
            <a:extLst>
              <a:ext uri="{FF2B5EF4-FFF2-40B4-BE49-F238E27FC236}">
                <a16:creationId xmlns:a16="http://schemas.microsoft.com/office/drawing/2014/main" id="{750564DD-5D72-15C6-BC7B-7F58E22FFF60}"/>
              </a:ext>
            </a:extLst>
          </p:cNvPr>
          <p:cNvPicPr>
            <a:picLocks noChangeAspect="1"/>
          </p:cNvPicPr>
          <p:nvPr/>
        </p:nvPicPr>
        <p:blipFill>
          <a:blip r:embed="rId3">
            <a:alphaModFix amt="20000"/>
          </a:blip>
          <a:stretch>
            <a:fillRect/>
          </a:stretch>
        </p:blipFill>
        <p:spPr>
          <a:xfrm>
            <a:off x="0" y="-1"/>
            <a:ext cx="12191980" cy="6859109"/>
          </a:xfrm>
          <a:prstGeom prst="rect">
            <a:avLst/>
          </a:prstGeom>
        </p:spPr>
      </p:pic>
      <p:sp>
        <p:nvSpPr>
          <p:cNvPr id="8" name="Rectangle 2">
            <a:extLst>
              <a:ext uri="{FF2B5EF4-FFF2-40B4-BE49-F238E27FC236}">
                <a16:creationId xmlns:a16="http://schemas.microsoft.com/office/drawing/2014/main" id="{E2A55C75-0B40-59AC-5B25-6DE9E5F3C9C7}"/>
              </a:ext>
            </a:extLst>
          </p:cNvPr>
          <p:cNvSpPr>
            <a:spLocks noChangeArrowheads="1"/>
          </p:cNvSpPr>
          <p:nvPr/>
        </p:nvSpPr>
        <p:spPr bwMode="auto">
          <a:xfrm>
            <a:off x="352618" y="1531393"/>
            <a:ext cx="114901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latin typeface="Century Gothic"/>
                <a:ea typeface="Verdana"/>
                <a:cs typeface="Verdana" panose="020B0604030504040204" pitchFamily="34" charset="0"/>
              </a:rPr>
              <a:t>W</a:t>
            </a:r>
            <a:r>
              <a:rPr kumimoji="0" lang="en-US" altLang="en-US" sz="2400" b="0" i="0" u="none" strike="noStrike" cap="none" normalizeH="0" baseline="0" dirty="0">
                <a:ln>
                  <a:noFill/>
                </a:ln>
                <a:effectLst/>
                <a:latin typeface="Century Gothic"/>
                <a:ea typeface="Verdana"/>
                <a:cs typeface="Verdana" panose="020B0604030504040204" pitchFamily="34" charset="0"/>
              </a:rPr>
              <a:t>hat we need to do is we need to </a:t>
            </a:r>
            <a:r>
              <a:rPr kumimoji="0" lang="en-US" altLang="en-US" sz="2400" b="1" i="0" u="none" strike="noStrike" cap="none" normalizeH="0" baseline="0" dirty="0">
                <a:ln>
                  <a:noFill/>
                </a:ln>
                <a:effectLst/>
                <a:latin typeface="Century Gothic"/>
                <a:ea typeface="Verdana"/>
                <a:cs typeface="Verdana" panose="020B0604030504040204" pitchFamily="34" charset="0"/>
              </a:rPr>
              <a:t>replace the self-defeating loops with God's truth</a:t>
            </a:r>
            <a:r>
              <a:rPr kumimoji="0" lang="en-US" altLang="en-US" sz="2400" b="0" i="0" u="none" strike="noStrike" cap="none" normalizeH="0" baseline="0" dirty="0">
                <a:ln>
                  <a:noFill/>
                </a:ln>
                <a:effectLst/>
                <a:latin typeface="Century Gothic"/>
                <a:ea typeface="Verdana"/>
                <a:cs typeface="Verdana" panose="020B0604030504040204" pitchFamily="34" charset="0"/>
              </a:rPr>
              <a:t>. Let’s again return to </a:t>
            </a:r>
            <a:r>
              <a:rPr kumimoji="0" lang="en-US" altLang="en-US" sz="2400" b="1" i="0" u="none" strike="noStrike" cap="none" normalizeH="0" baseline="0" dirty="0">
                <a:ln>
                  <a:noFill/>
                </a:ln>
                <a:effectLst/>
                <a:latin typeface="Century Gothic"/>
                <a:ea typeface="Verdana"/>
                <a:cs typeface="Verdana" panose="020B0604030504040204" pitchFamily="34" charset="0"/>
              </a:rPr>
              <a:t>Romans 12:2.</a:t>
            </a:r>
            <a:endParaRPr lang="en-US" altLang="en-US" sz="2400" b="1" i="0" u="none" strike="noStrike" cap="none" normalizeH="0" baseline="0" dirty="0">
              <a:ln>
                <a:noFill/>
              </a:ln>
              <a:effectLst/>
              <a:latin typeface="Century Gothic"/>
              <a:ea typeface="Verdana"/>
              <a:cs typeface="Verdana" panose="020B0604030504040204" pitchFamily="34" charset="0"/>
            </a:endParaRPr>
          </a:p>
        </p:txBody>
      </p:sp>
      <p:sp>
        <p:nvSpPr>
          <p:cNvPr id="9" name="Rectangle 3">
            <a:extLst>
              <a:ext uri="{FF2B5EF4-FFF2-40B4-BE49-F238E27FC236}">
                <a16:creationId xmlns:a16="http://schemas.microsoft.com/office/drawing/2014/main" id="{623153AD-D949-1D32-71E3-854BE9AEED1E}"/>
              </a:ext>
            </a:extLst>
          </p:cNvPr>
          <p:cNvSpPr>
            <a:spLocks noChangeArrowheads="1"/>
          </p:cNvSpPr>
          <p:nvPr/>
        </p:nvSpPr>
        <p:spPr bwMode="auto">
          <a:xfrm>
            <a:off x="352618" y="3052209"/>
            <a:ext cx="1108108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kumimoji="0" lang="en-US" altLang="en-US" sz="2400" b="1" i="1" u="none" strike="noStrike" cap="none" normalizeH="0" baseline="0" dirty="0">
                <a:ln>
                  <a:noFill/>
                </a:ln>
                <a:effectLst/>
                <a:latin typeface="Century Gothic"/>
              </a:rPr>
              <a:t>Reinforce it with reality</a:t>
            </a:r>
            <a:r>
              <a:rPr kumimoji="0" lang="en-US" altLang="en-US" sz="2400" b="0" i="1" u="none" strike="noStrike" cap="none" normalizeH="0" baseline="0" dirty="0">
                <a:ln>
                  <a:noFill/>
                </a:ln>
                <a:effectLst/>
                <a:latin typeface="Century Gothic"/>
              </a:rPr>
              <a:t>. It's going to take a bit of effort. </a:t>
            </a:r>
            <a:r>
              <a:rPr lang="en-US" altLang="en-US" sz="2400" i="1" dirty="0">
                <a:latin typeface="Century Gothic"/>
              </a:rPr>
              <a:t>But </a:t>
            </a:r>
            <a:r>
              <a:rPr lang="en-US" altLang="en-US" sz="2400" b="1" i="1" dirty="0">
                <a:latin typeface="Century Gothic"/>
              </a:rPr>
              <a:t>God meets us there</a:t>
            </a:r>
            <a:r>
              <a:rPr lang="en-US" altLang="en-US" sz="2400" i="1" dirty="0">
                <a:latin typeface="Century Gothic"/>
              </a:rPr>
              <a:t>. He renews our minds and empowers us to move forward. And when your business stops being run from a place of fear and starts operating from a place of faith and purpose imagine what God can do in partnership in that place.</a:t>
            </a:r>
            <a:endParaRPr lang="en-US" altLang="en-US" sz="2400" b="0" i="1" u="none" strike="noStrike" cap="none" normalizeH="0" baseline="0" dirty="0">
              <a:ln>
                <a:noFill/>
              </a:ln>
              <a:effectLst/>
              <a:latin typeface="Century Gothic"/>
            </a:endParaRPr>
          </a:p>
        </p:txBody>
      </p:sp>
      <p:pic>
        <p:nvPicPr>
          <p:cNvPr id="7" name="Picture 6" descr="A logo for a company&#10;&#10;AI-generated content may be incorrect.">
            <a:extLst>
              <a:ext uri="{FF2B5EF4-FFF2-40B4-BE49-F238E27FC236}">
                <a16:creationId xmlns:a16="http://schemas.microsoft.com/office/drawing/2014/main" id="{AEB773F7-DE66-1E1E-449D-C70C27D50810}"/>
              </a:ext>
            </a:extLst>
          </p:cNvPr>
          <p:cNvPicPr>
            <a:picLocks noChangeAspect="1"/>
          </p:cNvPicPr>
          <p:nvPr/>
        </p:nvPicPr>
        <p:blipFill>
          <a:blip r:embed="rId4"/>
          <a:stretch>
            <a:fillRect/>
          </a:stretch>
        </p:blipFill>
        <p:spPr>
          <a:xfrm>
            <a:off x="10497584" y="-115450"/>
            <a:ext cx="1618864" cy="1126803"/>
          </a:xfrm>
          <a:prstGeom prst="rect">
            <a:avLst/>
          </a:prstGeom>
        </p:spPr>
      </p:pic>
    </p:spTree>
    <p:extLst>
      <p:ext uri="{BB962C8B-B14F-4D97-AF65-F5344CB8AC3E}">
        <p14:creationId xmlns:p14="http://schemas.microsoft.com/office/powerpoint/2010/main" val="53609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82756-9094-01BC-764F-32D19595F610}"/>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C453FF6B-5392-2DBE-5E69-8E9F795B7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C79B8ED2-4163-90CD-7A4B-E821F2D52F6C}"/>
              </a:ext>
            </a:extLst>
          </p:cNvPr>
          <p:cNvSpPr>
            <a:spLocks noChangeArrowheads="1"/>
          </p:cNvSpPr>
          <p:nvPr/>
        </p:nvSpPr>
        <p:spPr bwMode="auto">
          <a:xfrm>
            <a:off x="264695" y="2973035"/>
            <a:ext cx="114901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b="1" i="0" u="none" strike="noStrike" cap="none" normalizeH="0" baseline="0">
              <a:ln>
                <a:noFill/>
              </a:ln>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9" name="Rectangle 3">
            <a:extLst>
              <a:ext uri="{FF2B5EF4-FFF2-40B4-BE49-F238E27FC236}">
                <a16:creationId xmlns:a16="http://schemas.microsoft.com/office/drawing/2014/main" id="{5FA4AA2B-267D-045C-506E-380D360B9DF7}"/>
              </a:ext>
            </a:extLst>
          </p:cNvPr>
          <p:cNvSpPr>
            <a:spLocks noChangeArrowheads="1"/>
          </p:cNvSpPr>
          <p:nvPr/>
        </p:nvSpPr>
        <p:spPr bwMode="auto">
          <a:xfrm>
            <a:off x="264695" y="4116179"/>
            <a:ext cx="110810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endParaRPr lang="en-US" altLang="en-US" b="0" i="1" u="none" strike="noStrike" cap="none" normalizeH="0" baseline="0">
              <a:ln>
                <a:noFill/>
              </a:ln>
              <a:effectLst/>
              <a:latin typeface="Century Gothic"/>
            </a:endParaRPr>
          </a:p>
        </p:txBody>
      </p:sp>
      <p:sp>
        <p:nvSpPr>
          <p:cNvPr id="10" name="Rectangle 4">
            <a:extLst>
              <a:ext uri="{FF2B5EF4-FFF2-40B4-BE49-F238E27FC236}">
                <a16:creationId xmlns:a16="http://schemas.microsoft.com/office/drawing/2014/main" id="{832E7485-3B42-E335-A504-6801865412D1}"/>
              </a:ext>
            </a:extLst>
          </p:cNvPr>
          <p:cNvSpPr>
            <a:spLocks noChangeArrowheads="1"/>
          </p:cNvSpPr>
          <p:nvPr/>
        </p:nvSpPr>
        <p:spPr bwMode="auto">
          <a:xfrm>
            <a:off x="0" y="555269"/>
            <a:ext cx="83980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descr="A blue sky with white clouds&#10;&#10;AI-generated content may be incorrect.">
            <a:extLst>
              <a:ext uri="{FF2B5EF4-FFF2-40B4-BE49-F238E27FC236}">
                <a16:creationId xmlns:a16="http://schemas.microsoft.com/office/drawing/2014/main" id="{DFAB0795-1CB8-5F44-1BA1-07F5EF56639A}"/>
              </a:ext>
            </a:extLst>
          </p:cNvPr>
          <p:cNvPicPr>
            <a:picLocks noChangeAspect="1"/>
          </p:cNvPicPr>
          <p:nvPr/>
        </p:nvPicPr>
        <p:blipFill>
          <a:blip r:embed="rId3">
            <a:alphaModFix amt="20000"/>
          </a:blip>
          <a:stretch>
            <a:fillRect/>
          </a:stretch>
        </p:blipFill>
        <p:spPr>
          <a:xfrm>
            <a:off x="0" y="-1"/>
            <a:ext cx="12191980" cy="6859109"/>
          </a:xfrm>
          <a:prstGeom prst="rect">
            <a:avLst/>
          </a:prstGeom>
        </p:spPr>
      </p:pic>
      <p:pic>
        <p:nvPicPr>
          <p:cNvPr id="12" name="Picture 11" descr="A person with their arms raised&#10;&#10;AI-generated content may be incorrect.">
            <a:extLst>
              <a:ext uri="{FF2B5EF4-FFF2-40B4-BE49-F238E27FC236}">
                <a16:creationId xmlns:a16="http://schemas.microsoft.com/office/drawing/2014/main" id="{07D2BED7-DAF5-2CBC-1DE8-F72EA293FAF7}"/>
              </a:ext>
            </a:extLst>
          </p:cNvPr>
          <p:cNvPicPr>
            <a:picLocks noChangeAspect="1"/>
          </p:cNvPicPr>
          <p:nvPr/>
        </p:nvPicPr>
        <p:blipFill>
          <a:blip r:embed="rId4"/>
          <a:stretch>
            <a:fillRect/>
          </a:stretch>
        </p:blipFill>
        <p:spPr>
          <a:xfrm>
            <a:off x="-165111" y="3448452"/>
            <a:ext cx="5398169" cy="3590292"/>
          </a:xfrm>
          <a:prstGeom prst="rect">
            <a:avLst/>
          </a:prstGeom>
        </p:spPr>
      </p:pic>
      <p:sp>
        <p:nvSpPr>
          <p:cNvPr id="11" name="Rectangle 5">
            <a:extLst>
              <a:ext uri="{FF2B5EF4-FFF2-40B4-BE49-F238E27FC236}">
                <a16:creationId xmlns:a16="http://schemas.microsoft.com/office/drawing/2014/main" id="{B75A1DCD-148F-B97D-8B22-1BF04BB5DE75}"/>
              </a:ext>
            </a:extLst>
          </p:cNvPr>
          <p:cNvSpPr>
            <a:spLocks noChangeArrowheads="1"/>
          </p:cNvSpPr>
          <p:nvPr/>
        </p:nvSpPr>
        <p:spPr bwMode="auto">
          <a:xfrm>
            <a:off x="416836" y="894331"/>
            <a:ext cx="1135780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800">
                <a:latin typeface="Century Gothic"/>
              </a:rPr>
              <a:t>R</a:t>
            </a:r>
            <a:r>
              <a:rPr kumimoji="0" lang="en-US" altLang="en-US" sz="2800" b="0" i="0" u="none" strike="noStrike" cap="none" normalizeH="0" baseline="0">
                <a:ln>
                  <a:noFill/>
                </a:ln>
                <a:effectLst/>
                <a:latin typeface="Century Gothic"/>
              </a:rPr>
              <a:t>emember, </a:t>
            </a:r>
            <a:r>
              <a:rPr kumimoji="0" lang="en-US" altLang="en-US" sz="2800" b="1" i="0" u="none" strike="noStrike" cap="none" normalizeH="0" baseline="0">
                <a:ln>
                  <a:noFill/>
                </a:ln>
                <a:effectLst/>
                <a:latin typeface="Century Gothic"/>
              </a:rPr>
              <a:t>seek first God's definition of success</a:t>
            </a:r>
            <a:r>
              <a:rPr kumimoji="0" lang="en-US" altLang="en-US" sz="2800" b="0" i="0" u="none" strike="noStrike" cap="none" normalizeH="0" baseline="0">
                <a:ln>
                  <a:noFill/>
                </a:ln>
                <a:effectLst/>
                <a:latin typeface="Century Gothic"/>
              </a:rPr>
              <a:t>. Make sure that it's </a:t>
            </a:r>
            <a:r>
              <a:rPr kumimoji="0" lang="en-US" altLang="en-US" sz="2800" b="1" i="1" u="none" strike="noStrike" cap="none" normalizeH="0" baseline="0">
                <a:ln>
                  <a:noFill/>
                </a:ln>
                <a:effectLst/>
                <a:latin typeface="Century Gothic"/>
              </a:rPr>
              <a:t>kingdom based, kingdom orientated.</a:t>
            </a:r>
            <a:endParaRPr lang="en-US" altLang="en-US" sz="2800" b="1" i="1" u="none" strike="noStrike" cap="none" normalizeH="0" baseline="0">
              <a:ln>
                <a:noFill/>
              </a:ln>
              <a:effectLst/>
              <a:latin typeface="Century Gothic"/>
            </a:endParaRPr>
          </a:p>
          <a:p>
            <a:pPr marL="0" marR="0" lvl="0" indent="0" algn="just" defTabSz="914400">
              <a:lnSpc>
                <a:spcPct val="100000"/>
              </a:lnSpc>
              <a:spcBef>
                <a:spcPct val="0"/>
              </a:spcBef>
              <a:spcAft>
                <a:spcPct val="0"/>
              </a:spcAft>
              <a:buClrTx/>
              <a:buSzTx/>
              <a:buFontTx/>
              <a:buNone/>
              <a:tabLst/>
            </a:pPr>
            <a:endParaRPr lang="en-US" altLang="en-US" sz="2400" b="1" i="1" u="none" strike="noStrike" cap="none" normalizeH="0" baseline="0">
              <a:ln>
                <a:noFill/>
              </a:ln>
              <a:effectLst/>
              <a:latin typeface="Century Gothic" panose="020B0502020202020204" pitchFamily="34" charset="0"/>
            </a:endParaRPr>
          </a:p>
          <a:p>
            <a:pPr algn="just"/>
            <a:endParaRPr lang="en-US" altLang="en-US" sz="2400" b="1" i="1">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800" b="1">
                <a:latin typeface="Century Gothic"/>
              </a:rPr>
              <a:t>Matthew 6:33, “But seek first His Kingdom and His righteousness, and all these things will be given to you as well.</a:t>
            </a:r>
            <a:endParaRPr lang="en-US" altLang="en-US" sz="2800" b="1" i="0" u="none" strike="noStrike" cap="none" normalizeH="0" baseline="0">
              <a:ln>
                <a:noFill/>
              </a:ln>
              <a:solidFill>
                <a:schemeClr val="tx1"/>
              </a:solidFill>
              <a:effectLst/>
              <a:latin typeface="Century Gothic"/>
            </a:endParaRPr>
          </a:p>
        </p:txBody>
      </p:sp>
      <p:pic>
        <p:nvPicPr>
          <p:cNvPr id="6" name="Picture 5" descr="A logo for a company&#10;&#10;AI-generated content may be incorrect.">
            <a:extLst>
              <a:ext uri="{FF2B5EF4-FFF2-40B4-BE49-F238E27FC236}">
                <a16:creationId xmlns:a16="http://schemas.microsoft.com/office/drawing/2014/main" id="{09B4977C-ADE3-E483-255B-F4525CBC7142}"/>
              </a:ext>
            </a:extLst>
          </p:cNvPr>
          <p:cNvPicPr>
            <a:picLocks noChangeAspect="1"/>
          </p:cNvPicPr>
          <p:nvPr/>
        </p:nvPicPr>
        <p:blipFill>
          <a:blip r:embed="rId5"/>
          <a:stretch>
            <a:fillRect/>
          </a:stretch>
        </p:blipFill>
        <p:spPr>
          <a:xfrm>
            <a:off x="10497584" y="-115450"/>
            <a:ext cx="1618864" cy="1126803"/>
          </a:xfrm>
          <a:prstGeom prst="rect">
            <a:avLst/>
          </a:prstGeom>
        </p:spPr>
      </p:pic>
    </p:spTree>
    <p:extLst>
      <p:ext uri="{BB962C8B-B14F-4D97-AF65-F5344CB8AC3E}">
        <p14:creationId xmlns:p14="http://schemas.microsoft.com/office/powerpoint/2010/main" val="324487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23CE8-2C17-1A76-B364-844344486BFA}"/>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97D5143D-6685-479A-DFEF-7086E1608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studying together&#10;&#10;AI-generated content may be incorrect.">
            <a:extLst>
              <a:ext uri="{FF2B5EF4-FFF2-40B4-BE49-F238E27FC236}">
                <a16:creationId xmlns:a16="http://schemas.microsoft.com/office/drawing/2014/main" id="{BD3B51F8-86A6-2D2F-FB04-3AC374661438}"/>
              </a:ext>
            </a:extLst>
          </p:cNvPr>
          <p:cNvPicPr>
            <a:picLocks noChangeAspect="1"/>
          </p:cNvPicPr>
          <p:nvPr/>
        </p:nvPicPr>
        <p:blipFill>
          <a:blip r:embed="rId3">
            <a:alphaModFix amt="15000"/>
          </a:blip>
          <a:stretch>
            <a:fillRect/>
          </a:stretch>
        </p:blipFill>
        <p:spPr>
          <a:xfrm>
            <a:off x="0" y="0"/>
            <a:ext cx="12191980" cy="6874482"/>
          </a:xfrm>
          <a:prstGeom prst="rect">
            <a:avLst/>
          </a:prstGeom>
        </p:spPr>
      </p:pic>
      <p:sp>
        <p:nvSpPr>
          <p:cNvPr id="3" name="Rectangle 1">
            <a:extLst>
              <a:ext uri="{FF2B5EF4-FFF2-40B4-BE49-F238E27FC236}">
                <a16:creationId xmlns:a16="http://schemas.microsoft.com/office/drawing/2014/main" id="{177CCD73-FAFD-A512-70CA-0CFE069525BE}"/>
              </a:ext>
            </a:extLst>
          </p:cNvPr>
          <p:cNvSpPr>
            <a:spLocks noChangeArrowheads="1"/>
          </p:cNvSpPr>
          <p:nvPr/>
        </p:nvSpPr>
        <p:spPr bwMode="auto">
          <a:xfrm>
            <a:off x="264695" y="1857446"/>
            <a:ext cx="113578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b="0" i="0" u="none" strike="noStrike" cap="none" normalizeH="0" baseline="0">
              <a:ln>
                <a:noFill/>
              </a:ln>
              <a:effectLst/>
              <a:latin typeface="Century Gothic" panose="020B0502020202020204" pitchFamily="34" charset="0"/>
            </a:endParaRPr>
          </a:p>
        </p:txBody>
      </p:sp>
      <p:sp>
        <p:nvSpPr>
          <p:cNvPr id="8" name="Rectangle 2">
            <a:extLst>
              <a:ext uri="{FF2B5EF4-FFF2-40B4-BE49-F238E27FC236}">
                <a16:creationId xmlns:a16="http://schemas.microsoft.com/office/drawing/2014/main" id="{A5B5D681-1C78-A721-7E5D-E5A614A73BCD}"/>
              </a:ext>
            </a:extLst>
          </p:cNvPr>
          <p:cNvSpPr>
            <a:spLocks noChangeArrowheads="1"/>
          </p:cNvSpPr>
          <p:nvPr/>
        </p:nvSpPr>
        <p:spPr bwMode="auto">
          <a:xfrm>
            <a:off x="264695" y="2973035"/>
            <a:ext cx="114901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b="1" i="0" u="none" strike="noStrike" cap="none" normalizeH="0" baseline="0">
              <a:ln>
                <a:noFill/>
              </a:ln>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9" name="Rectangle 3">
            <a:extLst>
              <a:ext uri="{FF2B5EF4-FFF2-40B4-BE49-F238E27FC236}">
                <a16:creationId xmlns:a16="http://schemas.microsoft.com/office/drawing/2014/main" id="{3562C7CA-B40D-99A9-5453-51657C534047}"/>
              </a:ext>
            </a:extLst>
          </p:cNvPr>
          <p:cNvSpPr>
            <a:spLocks noChangeArrowheads="1"/>
          </p:cNvSpPr>
          <p:nvPr/>
        </p:nvSpPr>
        <p:spPr bwMode="auto">
          <a:xfrm>
            <a:off x="264695" y="4116179"/>
            <a:ext cx="110810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endParaRPr lang="en-US" altLang="en-US" b="0" i="1" u="none" strike="noStrike" cap="none" normalizeH="0" baseline="0">
              <a:ln>
                <a:noFill/>
              </a:ln>
              <a:effectLst/>
              <a:latin typeface="Century Gothic"/>
            </a:endParaRPr>
          </a:p>
        </p:txBody>
      </p:sp>
      <p:sp>
        <p:nvSpPr>
          <p:cNvPr id="10" name="Rectangle 4">
            <a:extLst>
              <a:ext uri="{FF2B5EF4-FFF2-40B4-BE49-F238E27FC236}">
                <a16:creationId xmlns:a16="http://schemas.microsoft.com/office/drawing/2014/main" id="{925A3768-E0E2-BBA2-EDF7-4BC48047F4B1}"/>
              </a:ext>
            </a:extLst>
          </p:cNvPr>
          <p:cNvSpPr>
            <a:spLocks noChangeArrowheads="1"/>
          </p:cNvSpPr>
          <p:nvPr/>
        </p:nvSpPr>
        <p:spPr bwMode="auto">
          <a:xfrm>
            <a:off x="0" y="555269"/>
            <a:ext cx="83980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40887890-2497-3569-04F0-9835ED664FB0}"/>
              </a:ext>
            </a:extLst>
          </p:cNvPr>
          <p:cNvSpPr>
            <a:spLocks noChangeArrowheads="1"/>
          </p:cNvSpPr>
          <p:nvPr/>
        </p:nvSpPr>
        <p:spPr bwMode="auto">
          <a:xfrm>
            <a:off x="411233" y="2971762"/>
            <a:ext cx="1135780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i="1">
                <a:latin typeface="Century Gothic"/>
                <a:ea typeface="Calibri"/>
                <a:cs typeface="Calibri"/>
              </a:rPr>
              <a:t>Reflect and Journal.</a:t>
            </a:r>
            <a:r>
              <a:rPr lang="en-US" altLang="en-US" sz="2800">
                <a:latin typeface="Century Gothic"/>
                <a:ea typeface="Calibri"/>
                <a:cs typeface="Calibri"/>
              </a:rPr>
              <a:t> Create a Kingdom success statement. Write down a time when you saw God's faithfulness in your life or on your business. Include what you saw, heard or felt in that moment whatever you connect with. </a:t>
            </a:r>
            <a:endParaRPr lang="en-US"/>
          </a:p>
        </p:txBody>
      </p:sp>
      <p:sp>
        <p:nvSpPr>
          <p:cNvPr id="2" name="TextBox 1">
            <a:extLst>
              <a:ext uri="{FF2B5EF4-FFF2-40B4-BE49-F238E27FC236}">
                <a16:creationId xmlns:a16="http://schemas.microsoft.com/office/drawing/2014/main" id="{DEF2EB5A-9E1A-0528-940C-C92A321F3818}"/>
              </a:ext>
            </a:extLst>
          </p:cNvPr>
          <p:cNvSpPr txBox="1"/>
          <p:nvPr/>
        </p:nvSpPr>
        <p:spPr>
          <a:xfrm>
            <a:off x="566615" y="1905000"/>
            <a:ext cx="61526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Century Gothic"/>
                <a:ea typeface="+mn-lt"/>
                <a:cs typeface="+mn-lt"/>
              </a:rPr>
              <a:t>Momentum Challenge </a:t>
            </a:r>
            <a:r>
              <a:rPr lang="en-GB" sz="3600">
                <a:ea typeface="+mn-lt"/>
                <a:cs typeface="+mn-lt"/>
              </a:rPr>
              <a:t>🔥</a:t>
            </a:r>
            <a:endParaRPr lang="en-US" sz="3600" b="1">
              <a:latin typeface="Century Gothic"/>
              <a:ea typeface="+mn-lt"/>
              <a:cs typeface="+mn-lt"/>
            </a:endParaRPr>
          </a:p>
        </p:txBody>
      </p:sp>
      <p:pic>
        <p:nvPicPr>
          <p:cNvPr id="12" name="Picture 11" descr="A logo for a company&#10;&#10;AI-generated content may be incorrect.">
            <a:extLst>
              <a:ext uri="{FF2B5EF4-FFF2-40B4-BE49-F238E27FC236}">
                <a16:creationId xmlns:a16="http://schemas.microsoft.com/office/drawing/2014/main" id="{44661910-DC0A-4164-B9FC-8797A6ACE846}"/>
              </a:ext>
            </a:extLst>
          </p:cNvPr>
          <p:cNvPicPr>
            <a:picLocks noChangeAspect="1"/>
          </p:cNvPicPr>
          <p:nvPr/>
        </p:nvPicPr>
        <p:blipFill>
          <a:blip r:embed="rId4"/>
          <a:stretch>
            <a:fillRect/>
          </a:stretch>
        </p:blipFill>
        <p:spPr>
          <a:xfrm>
            <a:off x="10497584" y="-115450"/>
            <a:ext cx="1618864" cy="1126803"/>
          </a:xfrm>
          <a:prstGeom prst="rect">
            <a:avLst/>
          </a:prstGeom>
        </p:spPr>
      </p:pic>
    </p:spTree>
    <p:extLst>
      <p:ext uri="{BB962C8B-B14F-4D97-AF65-F5344CB8AC3E}">
        <p14:creationId xmlns:p14="http://schemas.microsoft.com/office/powerpoint/2010/main" val="103679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B4EC0-F573-D348-8741-27FFFD927BBA}"/>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400FB0D6-6BCA-CC0D-2188-0A13D0C57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company&#10;&#10;AI-generated content may be incorrect.">
            <a:extLst>
              <a:ext uri="{FF2B5EF4-FFF2-40B4-BE49-F238E27FC236}">
                <a16:creationId xmlns:a16="http://schemas.microsoft.com/office/drawing/2014/main" id="{DBB83BC9-7E61-75D3-B90F-23033461A6C3}"/>
              </a:ext>
            </a:extLst>
          </p:cNvPr>
          <p:cNvPicPr>
            <a:picLocks noChangeAspect="1"/>
          </p:cNvPicPr>
          <p:nvPr/>
        </p:nvPicPr>
        <p:blipFill>
          <a:blip r:embed="rId4"/>
          <a:stretch>
            <a:fillRect/>
          </a:stretch>
        </p:blipFill>
        <p:spPr>
          <a:xfrm>
            <a:off x="10774421" y="-107324"/>
            <a:ext cx="1354485" cy="952492"/>
          </a:xfrm>
          <a:prstGeom prst="rect">
            <a:avLst/>
          </a:prstGeom>
        </p:spPr>
      </p:pic>
      <p:sp>
        <p:nvSpPr>
          <p:cNvPr id="6" name="Title 1">
            <a:extLst>
              <a:ext uri="{FF2B5EF4-FFF2-40B4-BE49-F238E27FC236}">
                <a16:creationId xmlns:a16="http://schemas.microsoft.com/office/drawing/2014/main" id="{CFBC1F83-305D-FB8B-BD55-C84354A8AA0E}"/>
              </a:ext>
            </a:extLst>
          </p:cNvPr>
          <p:cNvSpPr>
            <a:spLocks noGrp="1"/>
          </p:cNvSpPr>
          <p:nvPr>
            <p:ph type="title"/>
          </p:nvPr>
        </p:nvSpPr>
        <p:spPr>
          <a:xfrm>
            <a:off x="1007500" y="2935174"/>
            <a:ext cx="5186002" cy="1807305"/>
          </a:xfrm>
        </p:spPr>
        <p:txBody>
          <a:bodyPr>
            <a:normAutofit/>
          </a:bodyPr>
          <a:lstStyle/>
          <a:p>
            <a:r>
              <a:rPr lang="en-US" b="1" i="1">
                <a:latin typeface="Palatino Linotype"/>
                <a:ea typeface="Verdana"/>
                <a:cs typeface="Arial Hebrew"/>
              </a:rPr>
              <a:t>What Success Means to You   </a:t>
            </a:r>
            <a:endParaRPr lang="en-US">
              <a:latin typeface="Palatino Linotype"/>
            </a:endParaRPr>
          </a:p>
        </p:txBody>
      </p:sp>
      <p:pic>
        <p:nvPicPr>
          <p:cNvPr id="18" name="Picture 17" descr="Birds flying birds and a chain">
            <a:extLst>
              <a:ext uri="{FF2B5EF4-FFF2-40B4-BE49-F238E27FC236}">
                <a16:creationId xmlns:a16="http://schemas.microsoft.com/office/drawing/2014/main" id="{CE8481DF-C231-81DB-B489-9DF898BAF415}"/>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tretch>
            <a:fillRect/>
          </a:stretch>
        </p:blipFill>
        <p:spPr>
          <a:xfrm>
            <a:off x="212057" y="-72601"/>
            <a:ext cx="12794032" cy="7278892"/>
          </a:xfrm>
          <a:prstGeom prst="rect">
            <a:avLst/>
          </a:prstGeom>
        </p:spPr>
      </p:pic>
      <p:sp>
        <p:nvSpPr>
          <p:cNvPr id="12" name="Title 1">
            <a:extLst>
              <a:ext uri="{FF2B5EF4-FFF2-40B4-BE49-F238E27FC236}">
                <a16:creationId xmlns:a16="http://schemas.microsoft.com/office/drawing/2014/main" id="{E187D020-17A0-3C41-45C1-9928A273AEF7}"/>
              </a:ext>
            </a:extLst>
          </p:cNvPr>
          <p:cNvSpPr txBox="1">
            <a:spLocks/>
          </p:cNvSpPr>
          <p:nvPr/>
        </p:nvSpPr>
        <p:spPr>
          <a:xfrm>
            <a:off x="762801" y="2025066"/>
            <a:ext cx="3200510" cy="916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Century Gothic"/>
                <a:ea typeface="Verdana"/>
                <a:cs typeface="Arial Hebrew"/>
              </a:rPr>
              <a:t>Module 1</a:t>
            </a:r>
            <a:endParaRPr lang="en-US" b="1">
              <a:latin typeface="Century Gothic"/>
            </a:endParaRPr>
          </a:p>
        </p:txBody>
      </p:sp>
    </p:spTree>
    <p:extLst>
      <p:ext uri="{BB962C8B-B14F-4D97-AF65-F5344CB8AC3E}">
        <p14:creationId xmlns:p14="http://schemas.microsoft.com/office/powerpoint/2010/main" val="216510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911C8163-3A15-6990-DC5F-D9CD554DC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sky with white clouds&#10;&#10;AI-generated content may be incorrect.">
            <a:extLst>
              <a:ext uri="{FF2B5EF4-FFF2-40B4-BE49-F238E27FC236}">
                <a16:creationId xmlns:a16="http://schemas.microsoft.com/office/drawing/2014/main" id="{7D02055F-73EB-0B08-033D-ED983291BCAA}"/>
              </a:ext>
            </a:extLst>
          </p:cNvPr>
          <p:cNvPicPr>
            <a:picLocks noChangeAspect="1"/>
          </p:cNvPicPr>
          <p:nvPr/>
        </p:nvPicPr>
        <p:blipFill>
          <a:blip r:embed="rId3">
            <a:alphaModFix amt="20000"/>
          </a:blip>
          <a:stretch>
            <a:fillRect/>
          </a:stretch>
        </p:blipFill>
        <p:spPr>
          <a:xfrm>
            <a:off x="0" y="-1"/>
            <a:ext cx="12191980" cy="6859109"/>
          </a:xfrm>
          <a:prstGeom prst="rect">
            <a:avLst/>
          </a:prstGeom>
        </p:spPr>
      </p:pic>
      <p:sp>
        <p:nvSpPr>
          <p:cNvPr id="7" name="TextBox 6">
            <a:extLst>
              <a:ext uri="{FF2B5EF4-FFF2-40B4-BE49-F238E27FC236}">
                <a16:creationId xmlns:a16="http://schemas.microsoft.com/office/drawing/2014/main" id="{01BE8A39-54A0-70C9-541E-6907C6D990A0}"/>
              </a:ext>
            </a:extLst>
          </p:cNvPr>
          <p:cNvSpPr txBox="1"/>
          <p:nvPr/>
        </p:nvSpPr>
        <p:spPr>
          <a:xfrm>
            <a:off x="200938" y="1278584"/>
            <a:ext cx="7484704" cy="2548262"/>
          </a:xfrm>
          <a:prstGeom prst="rect">
            <a:avLst/>
          </a:prstGeom>
          <a:noFill/>
        </p:spPr>
        <p:txBody>
          <a:bodyPr wrap="square" lIns="91440" tIns="45720" rIns="91440" bIns="45720" rtlCol="0" anchor="t">
            <a:spAutoFit/>
          </a:bodyPr>
          <a:lstStyle/>
          <a:p>
            <a:pPr algn="just">
              <a:lnSpc>
                <a:spcPct val="150000"/>
              </a:lnSpc>
            </a:pPr>
            <a:r>
              <a:rPr lang="en-US" sz="2000" b="1">
                <a:latin typeface="Century Gothic"/>
              </a:rPr>
              <a:t>Romans 12:2</a:t>
            </a:r>
            <a:endParaRPr lang="en-US">
              <a:latin typeface="Century Gothic"/>
            </a:endParaRPr>
          </a:p>
          <a:p>
            <a:pPr algn="just">
              <a:lnSpc>
                <a:spcPct val="150000"/>
              </a:lnSpc>
            </a:pPr>
            <a:endParaRPr lang="en-US" sz="600" b="1">
              <a:latin typeface="Century Gothic" panose="020B0502020202020204" pitchFamily="34" charset="0"/>
            </a:endParaRPr>
          </a:p>
          <a:p>
            <a:pPr algn="just">
              <a:lnSpc>
                <a:spcPct val="150000"/>
              </a:lnSpc>
            </a:pPr>
            <a:r>
              <a:rPr lang="en-US" sz="2000" b="1" i="1">
                <a:latin typeface="Century Gothic"/>
              </a:rPr>
              <a:t>Do not conform to the pattern of this world, but be transformed by the renewing of your mind. Then you will be able to test and approve what God’s will is – his good, pleasing and perfect will.</a:t>
            </a:r>
          </a:p>
        </p:txBody>
      </p:sp>
      <p:sp>
        <p:nvSpPr>
          <p:cNvPr id="8" name="TextBox 7">
            <a:extLst>
              <a:ext uri="{FF2B5EF4-FFF2-40B4-BE49-F238E27FC236}">
                <a16:creationId xmlns:a16="http://schemas.microsoft.com/office/drawing/2014/main" id="{BF217098-0DC9-2932-39A7-FEB76F4559C0}"/>
              </a:ext>
            </a:extLst>
          </p:cNvPr>
          <p:cNvSpPr txBox="1"/>
          <p:nvPr/>
        </p:nvSpPr>
        <p:spPr>
          <a:xfrm>
            <a:off x="195335" y="4106141"/>
            <a:ext cx="10483929" cy="830997"/>
          </a:xfrm>
          <a:prstGeom prst="rect">
            <a:avLst/>
          </a:prstGeom>
          <a:noFill/>
        </p:spPr>
        <p:txBody>
          <a:bodyPr wrap="square" lIns="91440" tIns="45720" rIns="91440" bIns="45720" rtlCol="0" anchor="t">
            <a:spAutoFit/>
          </a:bodyPr>
          <a:lstStyle/>
          <a:p>
            <a:r>
              <a:rPr lang="en-US" sz="2400" dirty="0">
                <a:latin typeface="Century Gothic"/>
              </a:rPr>
              <a:t>We need to make a shift from this worldly pattern into a Kingdom mindset – the mind of Christ that we’ve been give.</a:t>
            </a:r>
            <a:endParaRPr lang="en-US" sz="2400"/>
          </a:p>
        </p:txBody>
      </p:sp>
      <p:pic>
        <p:nvPicPr>
          <p:cNvPr id="10" name="Picture 9" descr="A close-up of a person's hands folded over a bible&#10;&#10;AI-generated content may be incorrect.">
            <a:extLst>
              <a:ext uri="{FF2B5EF4-FFF2-40B4-BE49-F238E27FC236}">
                <a16:creationId xmlns:a16="http://schemas.microsoft.com/office/drawing/2014/main" id="{A9D378E5-706C-D917-3DC5-306803A40C03}"/>
              </a:ext>
            </a:extLst>
          </p:cNvPr>
          <p:cNvPicPr>
            <a:picLocks noChangeAspect="1"/>
          </p:cNvPicPr>
          <p:nvPr/>
        </p:nvPicPr>
        <p:blipFill>
          <a:blip r:embed="rId4"/>
          <a:stretch>
            <a:fillRect/>
          </a:stretch>
        </p:blipFill>
        <p:spPr>
          <a:xfrm>
            <a:off x="6001732" y="-50800"/>
            <a:ext cx="6667500" cy="3479800"/>
          </a:xfrm>
          <a:prstGeom prst="rect">
            <a:avLst/>
          </a:prstGeom>
        </p:spPr>
      </p:pic>
      <p:pic>
        <p:nvPicPr>
          <p:cNvPr id="3" name="Picture 2" descr="A logo for a company&#10;&#10;AI-generated content may be incorrect.">
            <a:extLst>
              <a:ext uri="{FF2B5EF4-FFF2-40B4-BE49-F238E27FC236}">
                <a16:creationId xmlns:a16="http://schemas.microsoft.com/office/drawing/2014/main" id="{F822CA89-903D-6D07-5394-443FFB12D9CA}"/>
              </a:ext>
            </a:extLst>
          </p:cNvPr>
          <p:cNvPicPr>
            <a:picLocks noChangeAspect="1"/>
          </p:cNvPicPr>
          <p:nvPr/>
        </p:nvPicPr>
        <p:blipFill>
          <a:blip r:embed="rId5"/>
          <a:stretch>
            <a:fillRect/>
          </a:stretch>
        </p:blipFill>
        <p:spPr>
          <a:xfrm>
            <a:off x="873" y="-107372"/>
            <a:ext cx="1298262" cy="889250"/>
          </a:xfrm>
          <a:prstGeom prst="rect">
            <a:avLst/>
          </a:prstGeom>
        </p:spPr>
      </p:pic>
    </p:spTree>
    <p:extLst>
      <p:ext uri="{BB962C8B-B14F-4D97-AF65-F5344CB8AC3E}">
        <p14:creationId xmlns:p14="http://schemas.microsoft.com/office/powerpoint/2010/main" val="330110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3C085-1013-75C7-5077-3E02FE15211A}"/>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5127F36A-42D3-B6C5-9024-464D19EE3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sky with white clouds&#10;&#10;AI-generated content may be incorrect.">
            <a:extLst>
              <a:ext uri="{FF2B5EF4-FFF2-40B4-BE49-F238E27FC236}">
                <a16:creationId xmlns:a16="http://schemas.microsoft.com/office/drawing/2014/main" id="{C8FB7D72-85EE-074B-D596-24028E8979F2}"/>
              </a:ext>
            </a:extLst>
          </p:cNvPr>
          <p:cNvPicPr>
            <a:picLocks noChangeAspect="1"/>
          </p:cNvPicPr>
          <p:nvPr/>
        </p:nvPicPr>
        <p:blipFill>
          <a:blip r:embed="rId3">
            <a:alphaModFix amt="20000"/>
          </a:blip>
          <a:stretch>
            <a:fillRect/>
          </a:stretch>
        </p:blipFill>
        <p:spPr>
          <a:xfrm>
            <a:off x="0" y="-1"/>
            <a:ext cx="12191980" cy="6859109"/>
          </a:xfrm>
          <a:prstGeom prst="rect">
            <a:avLst/>
          </a:prstGeom>
        </p:spPr>
      </p:pic>
      <p:sp>
        <p:nvSpPr>
          <p:cNvPr id="2" name="TextBox 1">
            <a:extLst>
              <a:ext uri="{FF2B5EF4-FFF2-40B4-BE49-F238E27FC236}">
                <a16:creationId xmlns:a16="http://schemas.microsoft.com/office/drawing/2014/main" id="{2C9E3505-96B6-E731-EEF7-309CD02C2EA8}"/>
              </a:ext>
            </a:extLst>
          </p:cNvPr>
          <p:cNvSpPr txBox="1"/>
          <p:nvPr/>
        </p:nvSpPr>
        <p:spPr>
          <a:xfrm>
            <a:off x="702977" y="763255"/>
            <a:ext cx="7686216" cy="954107"/>
          </a:xfrm>
          <a:prstGeom prst="rect">
            <a:avLst/>
          </a:prstGeom>
          <a:noFill/>
        </p:spPr>
        <p:txBody>
          <a:bodyPr wrap="square" lIns="91440" tIns="45720" rIns="91440" bIns="45720" rtlCol="0" anchor="t">
            <a:spAutoFit/>
          </a:bodyPr>
          <a:lstStyle/>
          <a:p>
            <a:pPr algn="just"/>
            <a:r>
              <a:rPr lang="en-US" sz="2800" dirty="0">
                <a:latin typeface="Century Gothic"/>
              </a:rPr>
              <a:t>“God calls us to the higher standard. Blessed are the poor in spirit.”</a:t>
            </a:r>
            <a:endParaRPr lang="en-US"/>
          </a:p>
        </p:txBody>
      </p:sp>
      <p:sp>
        <p:nvSpPr>
          <p:cNvPr id="9" name="TextBox 8">
            <a:extLst>
              <a:ext uri="{FF2B5EF4-FFF2-40B4-BE49-F238E27FC236}">
                <a16:creationId xmlns:a16="http://schemas.microsoft.com/office/drawing/2014/main" id="{9984958D-B9B5-0BB0-8250-87C0FD0B325A}"/>
              </a:ext>
            </a:extLst>
          </p:cNvPr>
          <p:cNvSpPr txBox="1"/>
          <p:nvPr/>
        </p:nvSpPr>
        <p:spPr>
          <a:xfrm>
            <a:off x="702976" y="2379824"/>
            <a:ext cx="10788125" cy="1200329"/>
          </a:xfrm>
          <a:prstGeom prst="rect">
            <a:avLst/>
          </a:prstGeom>
          <a:noFill/>
        </p:spPr>
        <p:txBody>
          <a:bodyPr wrap="square" lIns="91440" tIns="45720" rIns="91440" bIns="45720" rtlCol="0" anchor="t">
            <a:spAutoFit/>
          </a:bodyPr>
          <a:lstStyle/>
          <a:p>
            <a:pPr algn="just"/>
            <a:r>
              <a:rPr lang="en-US" sz="3600" b="1" i="1" dirty="0">
                <a:latin typeface="Century Gothic"/>
              </a:rPr>
              <a:t>Blessed are the poor in spirit, for theirs is the kingdom of heaven. – Matthew 5:3</a:t>
            </a:r>
          </a:p>
        </p:txBody>
      </p:sp>
      <p:pic>
        <p:nvPicPr>
          <p:cNvPr id="12" name="Picture 11" descr="A person with their arms raised&#10;&#10;AI-generated content may be incorrect.">
            <a:extLst>
              <a:ext uri="{FF2B5EF4-FFF2-40B4-BE49-F238E27FC236}">
                <a16:creationId xmlns:a16="http://schemas.microsoft.com/office/drawing/2014/main" id="{6BCCB05A-D3F3-7525-8DC3-0A051C4E35A1}"/>
              </a:ext>
            </a:extLst>
          </p:cNvPr>
          <p:cNvPicPr>
            <a:picLocks noChangeAspect="1"/>
          </p:cNvPicPr>
          <p:nvPr/>
        </p:nvPicPr>
        <p:blipFill>
          <a:blip r:embed="rId4"/>
          <a:stretch>
            <a:fillRect/>
          </a:stretch>
        </p:blipFill>
        <p:spPr>
          <a:xfrm>
            <a:off x="-686184" y="3431643"/>
            <a:ext cx="5398169" cy="3590292"/>
          </a:xfrm>
          <a:prstGeom prst="rect">
            <a:avLst/>
          </a:prstGeom>
        </p:spPr>
      </p:pic>
      <p:pic>
        <p:nvPicPr>
          <p:cNvPr id="7" name="Picture 6" descr="A logo for a company&#10;&#10;AI-generated content may be incorrect.">
            <a:extLst>
              <a:ext uri="{FF2B5EF4-FFF2-40B4-BE49-F238E27FC236}">
                <a16:creationId xmlns:a16="http://schemas.microsoft.com/office/drawing/2014/main" id="{6726AB60-82DC-6A30-26D9-FEB61D5D42E1}"/>
              </a:ext>
            </a:extLst>
          </p:cNvPr>
          <p:cNvPicPr>
            <a:picLocks noChangeAspect="1"/>
          </p:cNvPicPr>
          <p:nvPr/>
        </p:nvPicPr>
        <p:blipFill>
          <a:blip r:embed="rId5"/>
          <a:stretch>
            <a:fillRect/>
          </a:stretch>
        </p:blipFill>
        <p:spPr>
          <a:xfrm>
            <a:off x="10506343" y="-124208"/>
            <a:ext cx="1601348" cy="1153079"/>
          </a:xfrm>
          <a:prstGeom prst="rect">
            <a:avLst/>
          </a:prstGeom>
        </p:spPr>
      </p:pic>
    </p:spTree>
    <p:extLst>
      <p:ext uri="{BB962C8B-B14F-4D97-AF65-F5344CB8AC3E}">
        <p14:creationId xmlns:p14="http://schemas.microsoft.com/office/powerpoint/2010/main" val="320022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F8D37-0A64-8ADA-20E2-85214907CD5A}"/>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BA366987-DE64-1B76-7149-346A24BAC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sky with white clouds&#10;&#10;AI-generated content may be incorrect.">
            <a:extLst>
              <a:ext uri="{FF2B5EF4-FFF2-40B4-BE49-F238E27FC236}">
                <a16:creationId xmlns:a16="http://schemas.microsoft.com/office/drawing/2014/main" id="{36632D29-4CFF-4278-5FF5-669982C8F337}"/>
              </a:ext>
            </a:extLst>
          </p:cNvPr>
          <p:cNvPicPr>
            <a:picLocks noChangeAspect="1"/>
          </p:cNvPicPr>
          <p:nvPr/>
        </p:nvPicPr>
        <p:blipFill>
          <a:blip r:embed="rId3">
            <a:alphaModFix amt="20000"/>
          </a:blip>
          <a:stretch>
            <a:fillRect/>
          </a:stretch>
        </p:blipFill>
        <p:spPr>
          <a:xfrm>
            <a:off x="0" y="-1"/>
            <a:ext cx="12191980" cy="6859109"/>
          </a:xfrm>
          <a:prstGeom prst="rect">
            <a:avLst/>
          </a:prstGeom>
        </p:spPr>
      </p:pic>
      <p:sp>
        <p:nvSpPr>
          <p:cNvPr id="3" name="TextBox 2">
            <a:extLst>
              <a:ext uri="{FF2B5EF4-FFF2-40B4-BE49-F238E27FC236}">
                <a16:creationId xmlns:a16="http://schemas.microsoft.com/office/drawing/2014/main" id="{7D854C7B-C302-90C8-124F-3ECE14B68738}"/>
              </a:ext>
            </a:extLst>
          </p:cNvPr>
          <p:cNvSpPr txBox="1"/>
          <p:nvPr/>
        </p:nvSpPr>
        <p:spPr>
          <a:xfrm>
            <a:off x="225038" y="1140319"/>
            <a:ext cx="11181611" cy="2677656"/>
          </a:xfrm>
          <a:prstGeom prst="rect">
            <a:avLst/>
          </a:prstGeom>
          <a:noFill/>
        </p:spPr>
        <p:txBody>
          <a:bodyPr wrap="square" lIns="91440" tIns="45720" rIns="91440" bIns="45720" rtlCol="0" anchor="t">
            <a:spAutoFit/>
          </a:bodyPr>
          <a:lstStyle/>
          <a:p>
            <a:pPr algn="just"/>
            <a:r>
              <a:rPr lang="en-US" sz="2800" dirty="0">
                <a:latin typeface="Century Gothic"/>
              </a:rPr>
              <a:t>In </a:t>
            </a:r>
            <a:r>
              <a:rPr lang="en-US" sz="2800" b="1" dirty="0">
                <a:latin typeface="Century Gothic"/>
              </a:rPr>
              <a:t>Joshua 1:8 </a:t>
            </a:r>
            <a:r>
              <a:rPr lang="en-US" sz="2800" dirty="0">
                <a:latin typeface="Century Gothic"/>
              </a:rPr>
              <a:t>gives us a clear picture of what God is looking for us.</a:t>
            </a:r>
          </a:p>
          <a:p>
            <a:pPr algn="just"/>
            <a:endParaRPr lang="en-US" sz="2800" dirty="0">
              <a:latin typeface="Century Gothic" panose="020B0502020202020204" pitchFamily="34" charset="0"/>
            </a:endParaRPr>
          </a:p>
          <a:p>
            <a:pPr lvl="1" algn="just"/>
            <a:r>
              <a:rPr lang="en-US" sz="2800" b="1" i="1" dirty="0">
                <a:latin typeface="Century Gothic"/>
              </a:rPr>
              <a:t>”Keep this book of the Law always on your lips; meditate on it day and night, so that you may be careful to do everything written in it. Then you will be prosperous and successful.”</a:t>
            </a:r>
          </a:p>
        </p:txBody>
      </p:sp>
      <p:sp>
        <p:nvSpPr>
          <p:cNvPr id="5" name="TextBox 4">
            <a:extLst>
              <a:ext uri="{FF2B5EF4-FFF2-40B4-BE49-F238E27FC236}">
                <a16:creationId xmlns:a16="http://schemas.microsoft.com/office/drawing/2014/main" id="{D6FF19D3-125F-5E20-9A68-83D309E3219B}"/>
              </a:ext>
            </a:extLst>
          </p:cNvPr>
          <p:cNvSpPr txBox="1"/>
          <p:nvPr/>
        </p:nvSpPr>
        <p:spPr>
          <a:xfrm>
            <a:off x="4512468" y="4338825"/>
            <a:ext cx="6900508" cy="830997"/>
          </a:xfrm>
          <a:prstGeom prst="rect">
            <a:avLst/>
          </a:prstGeom>
          <a:noFill/>
        </p:spPr>
        <p:txBody>
          <a:bodyPr wrap="square" lIns="91440" tIns="45720" rIns="91440" bIns="45720" rtlCol="0" anchor="t">
            <a:spAutoFit/>
          </a:bodyPr>
          <a:lstStyle/>
          <a:p>
            <a:pPr algn="just"/>
            <a:r>
              <a:rPr lang="en-US" sz="2400" i="1" dirty="0">
                <a:latin typeface="Century Gothic"/>
              </a:rPr>
              <a:t>We’ve got to make sure that the definition of success is God’s definition, not ours.</a:t>
            </a:r>
            <a:endParaRPr lang="en-US"/>
          </a:p>
        </p:txBody>
      </p:sp>
      <p:pic>
        <p:nvPicPr>
          <p:cNvPr id="12" name="Picture 11" descr="A person with their arms raised&#10;&#10;AI-generated content may be incorrect.">
            <a:extLst>
              <a:ext uri="{FF2B5EF4-FFF2-40B4-BE49-F238E27FC236}">
                <a16:creationId xmlns:a16="http://schemas.microsoft.com/office/drawing/2014/main" id="{0D7B1591-072C-38AB-7D32-D1E66090C1F7}"/>
              </a:ext>
            </a:extLst>
          </p:cNvPr>
          <p:cNvPicPr>
            <a:picLocks noChangeAspect="1"/>
          </p:cNvPicPr>
          <p:nvPr/>
        </p:nvPicPr>
        <p:blipFill>
          <a:blip r:embed="rId4"/>
          <a:stretch>
            <a:fillRect/>
          </a:stretch>
        </p:blipFill>
        <p:spPr>
          <a:xfrm>
            <a:off x="-260361" y="3577320"/>
            <a:ext cx="5398169" cy="3590292"/>
          </a:xfrm>
          <a:prstGeom prst="rect">
            <a:avLst/>
          </a:prstGeom>
        </p:spPr>
      </p:pic>
      <p:pic>
        <p:nvPicPr>
          <p:cNvPr id="7" name="Picture 6" descr="A logo for a company&#10;&#10;AI-generated content may be incorrect.">
            <a:extLst>
              <a:ext uri="{FF2B5EF4-FFF2-40B4-BE49-F238E27FC236}">
                <a16:creationId xmlns:a16="http://schemas.microsoft.com/office/drawing/2014/main" id="{4DAB2E25-DC28-4C2F-8F26-E2325A08C23D}"/>
              </a:ext>
            </a:extLst>
          </p:cNvPr>
          <p:cNvPicPr>
            <a:picLocks noChangeAspect="1"/>
          </p:cNvPicPr>
          <p:nvPr/>
        </p:nvPicPr>
        <p:blipFill>
          <a:blip r:embed="rId5"/>
          <a:stretch>
            <a:fillRect/>
          </a:stretch>
        </p:blipFill>
        <p:spPr>
          <a:xfrm>
            <a:off x="10497584" y="-115450"/>
            <a:ext cx="1618864" cy="1126803"/>
          </a:xfrm>
          <a:prstGeom prst="rect">
            <a:avLst/>
          </a:prstGeom>
        </p:spPr>
      </p:pic>
    </p:spTree>
    <p:extLst>
      <p:ext uri="{BB962C8B-B14F-4D97-AF65-F5344CB8AC3E}">
        <p14:creationId xmlns:p14="http://schemas.microsoft.com/office/powerpoint/2010/main" val="3306809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389A2-BEA3-5CCA-ED8C-68F1CD5C842A}"/>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3969ABF5-1C51-4D4F-3FD4-52401BD4F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sky with white clouds&#10;&#10;AI-generated content may be incorrect.">
            <a:extLst>
              <a:ext uri="{FF2B5EF4-FFF2-40B4-BE49-F238E27FC236}">
                <a16:creationId xmlns:a16="http://schemas.microsoft.com/office/drawing/2014/main" id="{BB549F7C-2DF6-EA7E-C23A-00B9A9C10747}"/>
              </a:ext>
            </a:extLst>
          </p:cNvPr>
          <p:cNvPicPr>
            <a:picLocks noChangeAspect="1"/>
          </p:cNvPicPr>
          <p:nvPr/>
        </p:nvPicPr>
        <p:blipFill>
          <a:blip r:embed="rId3">
            <a:alphaModFix amt="20000"/>
          </a:blip>
          <a:stretch>
            <a:fillRect/>
          </a:stretch>
        </p:blipFill>
        <p:spPr>
          <a:xfrm>
            <a:off x="0" y="-1"/>
            <a:ext cx="12191980" cy="6859109"/>
          </a:xfrm>
          <a:prstGeom prst="rect">
            <a:avLst/>
          </a:prstGeom>
        </p:spPr>
      </p:pic>
      <p:sp>
        <p:nvSpPr>
          <p:cNvPr id="3" name="TextBox 2">
            <a:extLst>
              <a:ext uri="{FF2B5EF4-FFF2-40B4-BE49-F238E27FC236}">
                <a16:creationId xmlns:a16="http://schemas.microsoft.com/office/drawing/2014/main" id="{C53DDC4E-9832-0BED-55A2-3C2A7E0393B4}"/>
              </a:ext>
            </a:extLst>
          </p:cNvPr>
          <p:cNvSpPr txBox="1"/>
          <p:nvPr/>
        </p:nvSpPr>
        <p:spPr>
          <a:xfrm>
            <a:off x="2297515" y="743661"/>
            <a:ext cx="7596951" cy="523220"/>
          </a:xfrm>
          <a:prstGeom prst="rect">
            <a:avLst/>
          </a:prstGeom>
          <a:noFill/>
        </p:spPr>
        <p:txBody>
          <a:bodyPr wrap="none" lIns="91440" tIns="45720" rIns="91440" bIns="45720" rtlCol="0" anchor="t">
            <a:spAutoFit/>
          </a:bodyPr>
          <a:lstStyle/>
          <a:p>
            <a:pPr algn="just"/>
            <a:r>
              <a:rPr lang="en-US" sz="2800" b="1">
                <a:latin typeface="Century Gothic"/>
              </a:rPr>
              <a:t>What does Kingdom success mean to me?</a:t>
            </a:r>
          </a:p>
        </p:txBody>
      </p:sp>
      <p:sp>
        <p:nvSpPr>
          <p:cNvPr id="5" name="TextBox 4">
            <a:extLst>
              <a:ext uri="{FF2B5EF4-FFF2-40B4-BE49-F238E27FC236}">
                <a16:creationId xmlns:a16="http://schemas.microsoft.com/office/drawing/2014/main" id="{D53067CB-AEF9-8FFD-5CC4-BE9CE3653BE1}"/>
              </a:ext>
            </a:extLst>
          </p:cNvPr>
          <p:cNvSpPr txBox="1"/>
          <p:nvPr/>
        </p:nvSpPr>
        <p:spPr>
          <a:xfrm>
            <a:off x="626559" y="1528313"/>
            <a:ext cx="10580185" cy="4370427"/>
          </a:xfrm>
          <a:prstGeom prst="rect">
            <a:avLst/>
          </a:prstGeom>
          <a:noFill/>
        </p:spPr>
        <p:txBody>
          <a:bodyPr wrap="square" lIns="91440" tIns="45720" rIns="91440" bIns="45720" rtlCol="0" anchor="t">
            <a:spAutoFit/>
          </a:bodyPr>
          <a:lstStyle/>
          <a:p>
            <a:pPr algn="just"/>
            <a:r>
              <a:rPr lang="en-US" sz="2600" dirty="0">
                <a:latin typeface="Century Gothic"/>
              </a:rPr>
              <a:t>As a business owner, you’ve had many moments of victory where you can see God’s hand in your life.</a:t>
            </a:r>
          </a:p>
          <a:p>
            <a:pPr algn="just"/>
            <a:endParaRPr lang="en-US" sz="2600" dirty="0">
              <a:latin typeface="Century Gothic" panose="020B0502020202020204" pitchFamily="34" charset="0"/>
            </a:endParaRPr>
          </a:p>
          <a:p>
            <a:pPr algn="just"/>
            <a:r>
              <a:rPr lang="en-US" sz="2600" dirty="0">
                <a:latin typeface="Century Gothic"/>
              </a:rPr>
              <a:t>Maybe a client who suddenly said yes, when you thought, they were going to say no or maybe you’re praying into a particular problem, and a breakthrough came through to solve that problem. </a:t>
            </a:r>
            <a:r>
              <a:rPr lang="en-US" altLang="en-US" sz="2600" dirty="0">
                <a:latin typeface="Century Gothic"/>
              </a:rPr>
              <a:t>Maybe it was an inspirational idea, which came after prayer and seeking the Lord. And maybe it was simply something quiet, like the testimony of a client who is grateful for what you've done for them.</a:t>
            </a:r>
          </a:p>
          <a:p>
            <a:pPr algn="just"/>
            <a:endParaRPr lang="en-US">
              <a:latin typeface="Century Gothic" panose="020B0502020202020204" pitchFamily="34" charset="0"/>
            </a:endParaRPr>
          </a:p>
        </p:txBody>
      </p:sp>
      <p:pic>
        <p:nvPicPr>
          <p:cNvPr id="8" name="Picture 7" descr="A logo for a company&#10;&#10;AI-generated content may be incorrect.">
            <a:extLst>
              <a:ext uri="{FF2B5EF4-FFF2-40B4-BE49-F238E27FC236}">
                <a16:creationId xmlns:a16="http://schemas.microsoft.com/office/drawing/2014/main" id="{300853D3-FF00-75EC-2652-933D621499AB}"/>
              </a:ext>
            </a:extLst>
          </p:cNvPr>
          <p:cNvPicPr>
            <a:picLocks noChangeAspect="1"/>
          </p:cNvPicPr>
          <p:nvPr/>
        </p:nvPicPr>
        <p:blipFill>
          <a:blip r:embed="rId4"/>
          <a:stretch>
            <a:fillRect/>
          </a:stretch>
        </p:blipFill>
        <p:spPr>
          <a:xfrm>
            <a:off x="10497584" y="-115450"/>
            <a:ext cx="1618864" cy="1126803"/>
          </a:xfrm>
          <a:prstGeom prst="rect">
            <a:avLst/>
          </a:prstGeom>
        </p:spPr>
      </p:pic>
    </p:spTree>
    <p:extLst>
      <p:ext uri="{BB962C8B-B14F-4D97-AF65-F5344CB8AC3E}">
        <p14:creationId xmlns:p14="http://schemas.microsoft.com/office/powerpoint/2010/main" val="264033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9ED0C-D2E9-9721-9CB5-50E61FF4D873}"/>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EE1B98BA-5B5E-4AEC-33AC-98074B5D7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sitting on a mountain with their arms up&#10;&#10;AI-generated content may be incorrect.">
            <a:extLst>
              <a:ext uri="{FF2B5EF4-FFF2-40B4-BE49-F238E27FC236}">
                <a16:creationId xmlns:a16="http://schemas.microsoft.com/office/drawing/2014/main" id="{B4B6D310-297D-535F-3D01-8B9A7F87DCFC}"/>
              </a:ext>
            </a:extLst>
          </p:cNvPr>
          <p:cNvPicPr>
            <a:picLocks noChangeAspect="1"/>
          </p:cNvPicPr>
          <p:nvPr/>
        </p:nvPicPr>
        <p:blipFill>
          <a:blip r:embed="rId3">
            <a:alphaModFix amt="20000"/>
          </a:blip>
          <a:srcRect b="8225"/>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A9FB07C2-129C-2CD9-F4C0-EBDBADCDB5BE}"/>
              </a:ext>
            </a:extLst>
          </p:cNvPr>
          <p:cNvSpPr>
            <a:spLocks noChangeArrowheads="1"/>
          </p:cNvSpPr>
          <p:nvPr/>
        </p:nvSpPr>
        <p:spPr bwMode="auto">
          <a:xfrm>
            <a:off x="501197" y="2137474"/>
            <a:ext cx="10750098" cy="259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defTabSz="914400" rtl="0" eaLnBrk="0" fontAlgn="base" latinLnBrk="0" hangingPunct="0">
              <a:lnSpc>
                <a:spcPct val="150000"/>
              </a:lnSpc>
              <a:spcBef>
                <a:spcPct val="0"/>
              </a:spcBef>
              <a:spcAft>
                <a:spcPct val="0"/>
              </a:spcAft>
              <a:buClrTx/>
              <a:buSzTx/>
              <a:buFont typeface="Arial"/>
              <a:buChar char="•"/>
              <a:tabLst/>
            </a:pPr>
            <a:r>
              <a:rPr kumimoji="0" lang="en-US" altLang="en-US" sz="2800" b="1" i="1" u="none" strike="noStrike" cap="none" normalizeH="0" baseline="0" dirty="0">
                <a:ln>
                  <a:noFill/>
                </a:ln>
                <a:effectLst/>
                <a:latin typeface="Verdana"/>
                <a:ea typeface="Verdana"/>
                <a:cs typeface="Verdana" panose="020B0604030504040204" pitchFamily="34" charset="0"/>
              </a:rPr>
              <a:t>How do you see his faithfulness in your business?</a:t>
            </a:r>
            <a:endParaRPr lang="en-US"/>
          </a:p>
          <a:p>
            <a:pPr marL="457200" marR="0" lvl="0" indent="-457200" algn="just" defTabSz="914400" rtl="0" eaLnBrk="0" fontAlgn="base" latinLnBrk="0" hangingPunct="0">
              <a:lnSpc>
                <a:spcPct val="150000"/>
              </a:lnSpc>
              <a:spcBef>
                <a:spcPct val="0"/>
              </a:spcBef>
              <a:spcAft>
                <a:spcPct val="0"/>
              </a:spcAft>
              <a:buClrTx/>
              <a:buSzTx/>
              <a:buFont typeface="Arial"/>
              <a:buChar char="•"/>
              <a:tabLst/>
            </a:pPr>
            <a:r>
              <a:rPr kumimoji="0" lang="en-US" altLang="en-US" sz="2800" b="1" i="1" u="none" strike="noStrike" cap="none" normalizeH="0" baseline="0" dirty="0">
                <a:ln>
                  <a:noFill/>
                </a:ln>
                <a:effectLst/>
                <a:latin typeface="Verdana"/>
                <a:ea typeface="Verdana"/>
                <a:cs typeface="Verdana" panose="020B0604030504040204" pitchFamily="34" charset="0"/>
              </a:rPr>
              <a:t>How does it impact your life day to day?</a:t>
            </a:r>
            <a:endParaRPr lang="en-US" altLang="en-US" sz="2800" b="1" i="1" u="none" strike="noStrike" cap="none" normalizeH="0" baseline="0" dirty="0">
              <a:ln>
                <a:noFill/>
              </a:ln>
              <a:effectLst/>
              <a:latin typeface="Verdana"/>
              <a:ea typeface="Verdana"/>
              <a:cs typeface="Verdana" panose="020B0604030504040204"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Arial"/>
              <a:buChar char="•"/>
              <a:tabLst/>
            </a:pPr>
            <a:r>
              <a:rPr kumimoji="0" lang="en-US" altLang="en-US" sz="2800" b="1" i="1" u="none" strike="noStrike" cap="none" normalizeH="0" baseline="0" dirty="0">
                <a:ln>
                  <a:noFill/>
                </a:ln>
                <a:effectLst/>
                <a:latin typeface="Verdana"/>
                <a:ea typeface="Verdana"/>
                <a:cs typeface="Verdana" panose="020B0604030504040204" pitchFamily="34" charset="0"/>
              </a:rPr>
              <a:t>How does it impact your faith?</a:t>
            </a:r>
            <a:endParaRPr lang="en-US" altLang="en-US" sz="2800" b="1" i="1" u="none" strike="noStrike" cap="none" normalizeH="0" baseline="0" dirty="0">
              <a:ln>
                <a:noFill/>
              </a:ln>
              <a:effectLst/>
              <a:latin typeface="Verdana"/>
              <a:ea typeface="Verdana"/>
              <a:cs typeface="Verdana" panose="020B0604030504040204"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Arial"/>
              <a:buChar char="•"/>
              <a:tabLst/>
            </a:pPr>
            <a:r>
              <a:rPr lang="en-US" altLang="en-US" sz="2800" b="1" i="1" dirty="0">
                <a:latin typeface="Verdana"/>
                <a:ea typeface="Verdana"/>
                <a:cs typeface="Verdana" panose="020B0604030504040204" pitchFamily="34" charset="0"/>
              </a:rPr>
              <a:t>When have you felt successful but not fulfilled?</a:t>
            </a:r>
          </a:p>
        </p:txBody>
      </p:sp>
      <p:pic>
        <p:nvPicPr>
          <p:cNvPr id="11" name="Picture 10" descr="A logo for a company&#10;&#10;AI-generated content may be incorrect.">
            <a:extLst>
              <a:ext uri="{FF2B5EF4-FFF2-40B4-BE49-F238E27FC236}">
                <a16:creationId xmlns:a16="http://schemas.microsoft.com/office/drawing/2014/main" id="{387FF4A5-AC31-219E-F929-2D0DA019E38B}"/>
              </a:ext>
            </a:extLst>
          </p:cNvPr>
          <p:cNvPicPr>
            <a:picLocks noChangeAspect="1"/>
          </p:cNvPicPr>
          <p:nvPr/>
        </p:nvPicPr>
        <p:blipFill>
          <a:blip r:embed="rId4"/>
          <a:stretch>
            <a:fillRect/>
          </a:stretch>
        </p:blipFill>
        <p:spPr>
          <a:xfrm>
            <a:off x="10497584" y="-115450"/>
            <a:ext cx="1618864" cy="1126803"/>
          </a:xfrm>
          <a:prstGeom prst="rect">
            <a:avLst/>
          </a:prstGeom>
        </p:spPr>
      </p:pic>
    </p:spTree>
    <p:extLst>
      <p:ext uri="{BB962C8B-B14F-4D97-AF65-F5344CB8AC3E}">
        <p14:creationId xmlns:p14="http://schemas.microsoft.com/office/powerpoint/2010/main" val="187017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1BA9C-B1FA-DCAF-5C26-07CD7DCF02F7}"/>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A8BFBAB5-55E5-3B2B-2E3D-B199D4E00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sitting on a mountain with their arms up&#10;&#10;AI-generated content may be incorrect.">
            <a:extLst>
              <a:ext uri="{FF2B5EF4-FFF2-40B4-BE49-F238E27FC236}">
                <a16:creationId xmlns:a16="http://schemas.microsoft.com/office/drawing/2014/main" id="{E2F05C5A-3DD9-50C7-1432-00A0EF1D9309}"/>
              </a:ext>
            </a:extLst>
          </p:cNvPr>
          <p:cNvPicPr>
            <a:picLocks noChangeAspect="1"/>
          </p:cNvPicPr>
          <p:nvPr/>
        </p:nvPicPr>
        <p:blipFill>
          <a:blip r:embed="rId3">
            <a:alphaModFix amt="20000"/>
          </a:blip>
          <a:srcRect b="8225"/>
          <a:stretch>
            <a:fillRect/>
          </a:stretch>
        </p:blipFill>
        <p:spPr>
          <a:xfrm>
            <a:off x="0" y="0"/>
            <a:ext cx="12192000" cy="6858000"/>
          </a:xfrm>
          <a:prstGeom prst="rect">
            <a:avLst/>
          </a:prstGeom>
        </p:spPr>
      </p:pic>
      <p:sp>
        <p:nvSpPr>
          <p:cNvPr id="5" name="Rectangle 3">
            <a:extLst>
              <a:ext uri="{FF2B5EF4-FFF2-40B4-BE49-F238E27FC236}">
                <a16:creationId xmlns:a16="http://schemas.microsoft.com/office/drawing/2014/main" id="{949A5477-A611-B60F-BC2A-FC46F9B64787}"/>
              </a:ext>
            </a:extLst>
          </p:cNvPr>
          <p:cNvSpPr>
            <a:spLocks noChangeArrowheads="1"/>
          </p:cNvSpPr>
          <p:nvPr/>
        </p:nvSpPr>
        <p:spPr bwMode="auto">
          <a:xfrm>
            <a:off x="825225" y="1156384"/>
            <a:ext cx="103147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spcBef>
                <a:spcPct val="0"/>
              </a:spcBef>
              <a:spcAft>
                <a:spcPct val="0"/>
              </a:spcAft>
              <a:buClrTx/>
              <a:buSzTx/>
              <a:buFontTx/>
              <a:buNone/>
              <a:tabLst/>
            </a:pPr>
            <a:r>
              <a:rPr kumimoji="0" lang="en-US" altLang="en-US" sz="2800" b="0" i="0" u="none" strike="noStrike" cap="none" normalizeH="0" baseline="0" dirty="0">
                <a:ln>
                  <a:noFill/>
                </a:ln>
                <a:effectLst/>
                <a:latin typeface="Century Gothic"/>
              </a:rPr>
              <a:t>When you start to </a:t>
            </a:r>
            <a:r>
              <a:rPr kumimoji="0" lang="en-US" altLang="en-US" sz="2800" b="0" i="0" u="none" strike="noStrike" cap="none" normalizeH="0" baseline="0" dirty="0" err="1">
                <a:ln>
                  <a:noFill/>
                </a:ln>
                <a:effectLst/>
                <a:latin typeface="Century Gothic"/>
              </a:rPr>
              <a:t>recognise</a:t>
            </a:r>
            <a:r>
              <a:rPr kumimoji="0" lang="en-US" altLang="en-US" sz="2800" b="0" i="0" u="none" strike="noStrike" cap="none" normalizeH="0" baseline="0" dirty="0">
                <a:ln>
                  <a:noFill/>
                </a:ln>
                <a:effectLst/>
                <a:latin typeface="Century Gothic"/>
              </a:rPr>
              <a:t> these areas where God has been faithful, we're going to pause for a moment and answer that question.</a:t>
            </a:r>
            <a:endParaRPr lang="en-US" sz="2800">
              <a:latin typeface="Century Gothic"/>
            </a:endParaRPr>
          </a:p>
        </p:txBody>
      </p:sp>
      <p:sp>
        <p:nvSpPr>
          <p:cNvPr id="7" name="Rectangle 4">
            <a:extLst>
              <a:ext uri="{FF2B5EF4-FFF2-40B4-BE49-F238E27FC236}">
                <a16:creationId xmlns:a16="http://schemas.microsoft.com/office/drawing/2014/main" id="{F16892B5-475A-FD86-5EF5-C108C0E30734}"/>
              </a:ext>
            </a:extLst>
          </p:cNvPr>
          <p:cNvSpPr>
            <a:spLocks noChangeArrowheads="1"/>
          </p:cNvSpPr>
          <p:nvPr/>
        </p:nvSpPr>
        <p:spPr bwMode="auto">
          <a:xfrm>
            <a:off x="825223" y="3192656"/>
            <a:ext cx="1041557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pPr>
            <a:r>
              <a:rPr kumimoji="0" lang="en-US" altLang="en-US" sz="2800" b="0" i="0" u="none" strike="noStrike" cap="none" normalizeH="0" baseline="0" dirty="0">
                <a:ln>
                  <a:noFill/>
                </a:ln>
                <a:effectLst/>
                <a:latin typeface="Century Gothic"/>
              </a:rPr>
              <a:t>The reason that this is so important is because we need to understand the difference between that feeling of success and the true fulfilment that comes from walking in God's design for your life.</a:t>
            </a:r>
            <a:endParaRPr lang="en-US" sz="2800">
              <a:latin typeface="Century Gothic"/>
            </a:endParaRPr>
          </a:p>
        </p:txBody>
      </p:sp>
      <p:pic>
        <p:nvPicPr>
          <p:cNvPr id="3" name="Picture 2" descr="A logo for a company&#10;&#10;AI-generated content may be incorrect.">
            <a:extLst>
              <a:ext uri="{FF2B5EF4-FFF2-40B4-BE49-F238E27FC236}">
                <a16:creationId xmlns:a16="http://schemas.microsoft.com/office/drawing/2014/main" id="{1B319AA8-6AF6-E61A-8E85-A0C148A70DB1}"/>
              </a:ext>
            </a:extLst>
          </p:cNvPr>
          <p:cNvPicPr>
            <a:picLocks noChangeAspect="1"/>
          </p:cNvPicPr>
          <p:nvPr/>
        </p:nvPicPr>
        <p:blipFill>
          <a:blip r:embed="rId4"/>
          <a:stretch>
            <a:fillRect/>
          </a:stretch>
        </p:blipFill>
        <p:spPr>
          <a:xfrm>
            <a:off x="10411842" y="-78827"/>
            <a:ext cx="1653900" cy="1100527"/>
          </a:xfrm>
          <a:prstGeom prst="rect">
            <a:avLst/>
          </a:prstGeom>
        </p:spPr>
      </p:pic>
    </p:spTree>
    <p:extLst>
      <p:ext uri="{BB962C8B-B14F-4D97-AF65-F5344CB8AC3E}">
        <p14:creationId xmlns:p14="http://schemas.microsoft.com/office/powerpoint/2010/main" val="211439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ADEE7-8E25-9F99-7D92-8CB5326F7776}"/>
            </a:ext>
          </a:extLst>
        </p:cNvPr>
        <p:cNvGrpSpPr/>
        <p:nvPr/>
      </p:nvGrpSpPr>
      <p:grpSpPr>
        <a:xfrm>
          <a:off x="0" y="0"/>
          <a:ext cx="0" cy="0"/>
          <a:chOff x="0" y="0"/>
          <a:chExt cx="0" cy="0"/>
        </a:xfrm>
      </p:grpSpPr>
      <p:pic>
        <p:nvPicPr>
          <p:cNvPr id="4" name="Picture 2" descr="Solid colour teal background Images - Free Download on Freepik">
            <a:extLst>
              <a:ext uri="{FF2B5EF4-FFF2-40B4-BE49-F238E27FC236}">
                <a16:creationId xmlns:a16="http://schemas.microsoft.com/office/drawing/2014/main" id="{BF598263-B504-28B4-41FE-87146D912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23" b="2212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sky with white clouds&#10;&#10;AI-generated content may be incorrect.">
            <a:extLst>
              <a:ext uri="{FF2B5EF4-FFF2-40B4-BE49-F238E27FC236}">
                <a16:creationId xmlns:a16="http://schemas.microsoft.com/office/drawing/2014/main" id="{1DC5D29A-AB12-DE09-B817-5213A2F00734}"/>
              </a:ext>
            </a:extLst>
          </p:cNvPr>
          <p:cNvPicPr>
            <a:picLocks noChangeAspect="1"/>
          </p:cNvPicPr>
          <p:nvPr/>
        </p:nvPicPr>
        <p:blipFill>
          <a:blip r:embed="rId3">
            <a:alphaModFix amt="20000"/>
          </a:blip>
          <a:stretch>
            <a:fillRect/>
          </a:stretch>
        </p:blipFill>
        <p:spPr>
          <a:xfrm>
            <a:off x="0" y="-1"/>
            <a:ext cx="12191980" cy="6859109"/>
          </a:xfrm>
          <a:prstGeom prst="rect">
            <a:avLst/>
          </a:prstGeom>
        </p:spPr>
      </p:pic>
      <p:sp>
        <p:nvSpPr>
          <p:cNvPr id="2" name="Rectangle 1">
            <a:extLst>
              <a:ext uri="{FF2B5EF4-FFF2-40B4-BE49-F238E27FC236}">
                <a16:creationId xmlns:a16="http://schemas.microsoft.com/office/drawing/2014/main" id="{F3A5A6E4-3644-F94A-F5B8-CCAA2AE71B76}"/>
              </a:ext>
            </a:extLst>
          </p:cNvPr>
          <p:cNvSpPr>
            <a:spLocks noChangeArrowheads="1"/>
          </p:cNvSpPr>
          <p:nvPr/>
        </p:nvSpPr>
        <p:spPr bwMode="auto">
          <a:xfrm>
            <a:off x="742568" y="1006242"/>
            <a:ext cx="9736174" cy="106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3200" b="1" dirty="0">
                <a:latin typeface="Century Gothic"/>
              </a:rPr>
              <a:t>H</a:t>
            </a:r>
            <a:r>
              <a:rPr kumimoji="0" lang="en-US" altLang="en-US" sz="3200" b="1" i="0" u="none" strike="noStrike" cap="none" normalizeH="0" baseline="0" dirty="0">
                <a:ln>
                  <a:noFill/>
                </a:ln>
                <a:effectLst/>
                <a:latin typeface="Century Gothic"/>
              </a:rPr>
              <a:t>ow might God define success in your current season?</a:t>
            </a:r>
            <a:endParaRPr lang="en-US"/>
          </a:p>
        </p:txBody>
      </p:sp>
      <p:sp>
        <p:nvSpPr>
          <p:cNvPr id="3" name="Rectangle 2">
            <a:extLst>
              <a:ext uri="{FF2B5EF4-FFF2-40B4-BE49-F238E27FC236}">
                <a16:creationId xmlns:a16="http://schemas.microsoft.com/office/drawing/2014/main" id="{B810DEFC-3BB1-097C-B477-675E4C965AB9}"/>
              </a:ext>
            </a:extLst>
          </p:cNvPr>
          <p:cNvSpPr>
            <a:spLocks noChangeArrowheads="1"/>
          </p:cNvSpPr>
          <p:nvPr/>
        </p:nvSpPr>
        <p:spPr bwMode="auto">
          <a:xfrm>
            <a:off x="743277" y="2481902"/>
            <a:ext cx="89318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2800" i="1" u="none" strike="noStrike" cap="none" normalizeH="0" baseline="0" dirty="0">
                <a:ln>
                  <a:noFill/>
                </a:ln>
                <a:effectLst/>
                <a:latin typeface="Century Gothic"/>
              </a:rPr>
              <a:t>What success is in one season is different in another season. </a:t>
            </a:r>
            <a:r>
              <a:rPr lang="en-US" altLang="en-US" sz="2800" i="1" dirty="0">
                <a:latin typeface="Century Gothic"/>
              </a:rPr>
              <a:t>Different seasons have different measures of success.</a:t>
            </a:r>
            <a:endParaRPr lang="en-US" sz="2800">
              <a:latin typeface="Century Gothic"/>
            </a:endParaRPr>
          </a:p>
        </p:txBody>
      </p:sp>
      <p:pic>
        <p:nvPicPr>
          <p:cNvPr id="9" name="Picture 8">
            <a:extLst>
              <a:ext uri="{FF2B5EF4-FFF2-40B4-BE49-F238E27FC236}">
                <a16:creationId xmlns:a16="http://schemas.microsoft.com/office/drawing/2014/main" id="{D5735687-408F-44CF-3739-E4D8AC7A9AD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17872803">
            <a:off x="7783747" y="1945723"/>
            <a:ext cx="7772400" cy="4371975"/>
          </a:xfrm>
          <a:prstGeom prst="rect">
            <a:avLst/>
          </a:prstGeom>
        </p:spPr>
      </p:pic>
      <p:pic>
        <p:nvPicPr>
          <p:cNvPr id="12" name="Picture 11" descr="A logo for a company&#10;&#10;AI-generated content may be incorrect.">
            <a:extLst>
              <a:ext uri="{FF2B5EF4-FFF2-40B4-BE49-F238E27FC236}">
                <a16:creationId xmlns:a16="http://schemas.microsoft.com/office/drawing/2014/main" id="{36256C0F-EB79-A73A-7B13-5CFA00E0B69B}"/>
              </a:ext>
            </a:extLst>
          </p:cNvPr>
          <p:cNvPicPr>
            <a:picLocks noChangeAspect="1"/>
          </p:cNvPicPr>
          <p:nvPr/>
        </p:nvPicPr>
        <p:blipFill>
          <a:blip r:embed="rId6"/>
          <a:stretch>
            <a:fillRect/>
          </a:stretch>
        </p:blipFill>
        <p:spPr>
          <a:xfrm>
            <a:off x="10497584" y="-115450"/>
            <a:ext cx="1618864" cy="1126803"/>
          </a:xfrm>
          <a:prstGeom prst="rect">
            <a:avLst/>
          </a:prstGeom>
        </p:spPr>
      </p:pic>
    </p:spTree>
    <p:extLst>
      <p:ext uri="{BB962C8B-B14F-4D97-AF65-F5344CB8AC3E}">
        <p14:creationId xmlns:p14="http://schemas.microsoft.com/office/powerpoint/2010/main" val="3893167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8FE62D8E9B14A88D264FC93A9E80D" ma:contentTypeVersion="12" ma:contentTypeDescription="Create a new document." ma:contentTypeScope="" ma:versionID="92c72cf859906240d5e6cd307a5499ad">
  <xsd:schema xmlns:xsd="http://www.w3.org/2001/XMLSchema" xmlns:xs="http://www.w3.org/2001/XMLSchema" xmlns:p="http://schemas.microsoft.com/office/2006/metadata/properties" xmlns:ns2="d1bb9bea-b723-469b-82cb-8609e3b211c1" xmlns:ns3="4a8fb3ce-561d-45c7-886f-cc87a66a7cd4" targetNamespace="http://schemas.microsoft.com/office/2006/metadata/properties" ma:root="true" ma:fieldsID="18820cf95d7939711919e689240f1f67" ns2:_="" ns3:_="">
    <xsd:import namespace="d1bb9bea-b723-469b-82cb-8609e3b211c1"/>
    <xsd:import namespace="4a8fb3ce-561d-45c7-886f-cc87a66a7c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b9bea-b723-469b-82cb-8609e3b211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a222b4f-b5b5-4363-8c3c-c0b889f9ce9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8fb3ce-561d-45c7-886f-cc87a66a7cd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83cabed-b564-45c5-930c-86e6eb172f7c}" ma:internalName="TaxCatchAll" ma:showField="CatchAllData" ma:web="4a8fb3ce-561d-45c7-886f-cc87a66a7c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8fb3ce-561d-45c7-886f-cc87a66a7cd4" xsi:nil="true"/>
    <lcf76f155ced4ddcb4097134ff3c332f xmlns="d1bb9bea-b723-469b-82cb-8609e3b211c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734CED-A197-445A-AFE3-C149E742C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b9bea-b723-469b-82cb-8609e3b211c1"/>
    <ds:schemaRef ds:uri="4a8fb3ce-561d-45c7-886f-cc87a66a7c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288DF4-9FAB-4210-994E-A16EE9348CBE}">
  <ds:schemaRefs>
    <ds:schemaRef ds:uri="http://schemas.microsoft.com/sharepoint/v3/contenttype/forms"/>
  </ds:schemaRefs>
</ds:datastoreItem>
</file>

<file path=customXml/itemProps3.xml><?xml version="1.0" encoding="utf-8"?>
<ds:datastoreItem xmlns:ds="http://schemas.openxmlformats.org/officeDocument/2006/customXml" ds:itemID="{F143F4F5-0A1B-4FB7-857B-B9172D407C72}">
  <ds:schemaRefs>
    <ds:schemaRef ds:uri="4a8fb3ce-561d-45c7-886f-cc87a66a7cd4"/>
    <ds:schemaRef ds:uri="d1bb9bea-b723-469b-82cb-8609e3b211c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2</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MINDSET Shift</vt:lpstr>
      <vt:lpstr>What Success Means to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Maslog</dc:creator>
  <cp:revision>192</cp:revision>
  <dcterms:created xsi:type="dcterms:W3CDTF">2025-10-17T04:01:26Z</dcterms:created>
  <dcterms:modified xsi:type="dcterms:W3CDTF">2026-04-29T06:46:43Z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0x0101005E88FE62D8E9B14A88D264FC93A9E80D</vt:lpwstr>
  </property>
  <property fmtid="{D5CDD505-2E9C-101B-9397-08002B2CF9AE}" pid="3" name="MediaServiceImageTags">
    <vt:lpwstr/>
  </property>
</Properties>
</file>